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tags/tag11.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12.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ags/tag22.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6.xml" ContentType="application/vnd.openxmlformats-officedocument.drawingml.chartshapes+xml"/>
  <Override PartName="/ppt/tags/tag24.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25.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26.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27.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7.xml" ContentType="application/vnd.openxmlformats-officedocument.drawingml.chartshapes+xml"/>
  <Override PartName="/ppt/tags/tag28.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tags/tag29.xml" ContentType="application/vnd.openxmlformats-officedocument.presentationml.tags+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31.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9.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0.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1.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14" r:id="rId2"/>
    <p:sldId id="363" r:id="rId3"/>
    <p:sldId id="485" r:id="rId4"/>
    <p:sldId id="399" r:id="rId5"/>
    <p:sldId id="502" r:id="rId6"/>
    <p:sldId id="512" r:id="rId7"/>
    <p:sldId id="443" r:id="rId8"/>
    <p:sldId id="400" r:id="rId9"/>
    <p:sldId id="444" r:id="rId10"/>
    <p:sldId id="515"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8" r:id="rId30"/>
    <p:sldId id="500"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custDataLst>
    <p:tags r:id="rId45"/>
  </p:custDataLst>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945"/>
    <a:srgbClr val="F3A59B"/>
    <a:srgbClr val="E04E38"/>
    <a:srgbClr val="E74C39"/>
    <a:srgbClr val="5268AE"/>
    <a:srgbClr val="7680AC"/>
    <a:srgbClr val="FF2600"/>
    <a:srgbClr val="FFFFFF"/>
    <a:srgbClr val="98A4AE"/>
    <a:srgbClr val="DE7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8" autoAdjust="0"/>
    <p:restoredTop sz="79454" autoAdjust="0"/>
  </p:normalViewPr>
  <p:slideViewPr>
    <p:cSldViewPr>
      <p:cViewPr varScale="1">
        <p:scale>
          <a:sx n="71" d="100"/>
          <a:sy n="71" d="100"/>
        </p:scale>
        <p:origin x="1584"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chemeClr val="accent1">
                  <a:lumMod val="60000"/>
                  <a:lumOff val="40000"/>
                </a:schemeClr>
              </a:solidFill>
              <a:ln>
                <a:solidFill>
                  <a:schemeClr val="bg2"/>
                </a:solidFill>
              </a:ln>
            </c:spPr>
            <c:extLst>
              <c:ext xmlns:c16="http://schemas.microsoft.com/office/drawing/2014/chart" uri="{C3380CC4-5D6E-409C-BE32-E72D297353CC}">
                <c16:uniqueId val="{00000001-2732-45FB-8C60-4A8135E5AEB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0.2</c:v>
                </c:pt>
                <c:pt idx="1">
                  <c:v>0.68799999999999994</c:v>
                </c:pt>
              </c:numCache>
            </c:numRef>
          </c:val>
          <c:extLst>
            <c:ext xmlns:c16="http://schemas.microsoft.com/office/drawing/2014/chart" uri="{C3380CC4-5D6E-409C-BE32-E72D297353CC}">
              <c16:uniqueId val="{00000002-2732-45FB-8C60-4A8135E5AEBA}"/>
            </c:ext>
          </c:extLst>
        </c:ser>
        <c:dLbls>
          <c:showLegendKey val="0"/>
          <c:showVal val="0"/>
          <c:showCatName val="0"/>
          <c:showSerName val="0"/>
          <c:showPercent val="0"/>
          <c:showBubbleSize val="0"/>
        </c:dLbls>
        <c:gapWidth val="100"/>
        <c:axId val="14072719"/>
        <c:axId val="14077711"/>
      </c:barChart>
      <c:catAx>
        <c:axId val="14072719"/>
        <c:scaling>
          <c:orientation val="minMax"/>
        </c:scaling>
        <c:delete val="0"/>
        <c:axPos val="b"/>
        <c:numFmt formatCode="General" sourceLinked="1"/>
        <c:majorTickMark val="out"/>
        <c:minorTickMark val="none"/>
        <c:tickLblPos val="nextTo"/>
        <c:spPr>
          <a:ln>
            <a:solidFill>
              <a:schemeClr val="tx2"/>
            </a:solidFill>
          </a:ln>
        </c:spPr>
        <c:txPr>
          <a:bodyPr/>
          <a:lstStyle/>
          <a:p>
            <a:pPr>
              <a:defRPr sz="1600" b="1" i="0" baseline="0">
                <a:solidFill>
                  <a:schemeClr val="bg1"/>
                </a:solidFill>
                <a:latin typeface="Garamond" panose="02020404030301010803" pitchFamily="18" charset="0"/>
              </a:defRPr>
            </a:pPr>
            <a:endParaRPr lang="en-US"/>
          </a:p>
        </c:txPr>
        <c:crossAx val="14077711"/>
        <c:crosses val="autoZero"/>
        <c:auto val="1"/>
        <c:lblAlgn val="ctr"/>
        <c:lblOffset val="100"/>
        <c:noMultiLvlLbl val="0"/>
      </c:catAx>
      <c:valAx>
        <c:axId val="14077711"/>
        <c:scaling>
          <c:orientation val="minMax"/>
          <c:max val="1"/>
        </c:scaling>
        <c:delete val="0"/>
        <c:axPos val="l"/>
        <c:majorGridlines>
          <c:spPr>
            <a:ln>
              <a:noFill/>
            </a:ln>
          </c:spPr>
        </c:majorGridlines>
        <c:numFmt formatCode="0%" sourceLinked="0"/>
        <c:majorTickMark val="none"/>
        <c:minorTickMark val="none"/>
        <c:tickLblPos val="nextTo"/>
        <c:spPr>
          <a:ln>
            <a:solidFill>
              <a:schemeClr val="tx2"/>
            </a:solidFill>
          </a:ln>
        </c:spPr>
        <c:txPr>
          <a:bodyPr/>
          <a:lstStyle/>
          <a:p>
            <a:pPr>
              <a:defRPr sz="1400" baseline="0">
                <a:solidFill>
                  <a:schemeClr val="bg1"/>
                </a:solidFill>
              </a:defRPr>
            </a:pPr>
            <a:endParaRPr lang="en-US"/>
          </a:p>
        </c:txPr>
        <c:crossAx val="14072719"/>
        <c:crosses val="autoZero"/>
        <c:crossBetween val="between"/>
        <c:majorUnit val="0.2"/>
      </c:valAx>
      <c:spPr>
        <a:noFill/>
        <a:ln>
          <a:noFill/>
        </a:ln>
      </c:spPr>
    </c:plotArea>
    <c:plotVisOnly val="1"/>
    <c:dispBlanksAs val="gap"/>
    <c:showDLblsOverMax val="0"/>
  </c:chart>
  <c:spPr>
    <a:noFill/>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3-0798-47D8-9E05-7968D12F367C}"/>
              </c:ext>
            </c:extLst>
          </c:dPt>
          <c:dPt>
            <c:idx val="2"/>
            <c:invertIfNegative val="0"/>
            <c:bubble3D val="0"/>
            <c:extLs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7-0798-47D8-9E05-7968D12F367C}"/>
              </c:ext>
            </c:extLst>
          </c:dPt>
          <c:dPt>
            <c:idx val="4"/>
            <c:invertIfNegative val="0"/>
            <c:bubble3D val="0"/>
            <c:extLs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0798-47D8-9E05-7968D12F367C}"/>
              </c:ext>
            </c:extLst>
          </c:dPt>
          <c:dPt>
            <c:idx val="6"/>
            <c:invertIfNegative val="0"/>
            <c:bubble3D val="0"/>
            <c:extLs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0798-47D8-9E05-7968D12F367C}"/>
                </c:ext>
              </c:extLst>
            </c:dLbl>
            <c:dLbl>
              <c:idx val="1"/>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0798-47D8-9E05-7968D12F367C}"/>
                </c:ext>
              </c:extLst>
            </c:dLbl>
            <c:dLbl>
              <c:idx val="2"/>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0798-47D8-9E05-7968D12F367C}"/>
                </c:ext>
              </c:extLst>
            </c:dLbl>
            <c:dLbl>
              <c:idx val="3"/>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0798-47D8-9E05-7968D12F367C}"/>
                </c:ext>
              </c:extLst>
            </c:dLbl>
            <c:dLbl>
              <c:idx val="4"/>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0798-47D8-9E05-7968D12F367C}"/>
                </c:ext>
              </c:extLst>
            </c:dLbl>
            <c:dLbl>
              <c:idx val="5"/>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98-47D8-9E05-7968D12F367C}"/>
                </c:ext>
              </c:extLst>
            </c:dLbl>
            <c:dLbl>
              <c:idx val="6"/>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798-47D8-9E05-7968D12F367C}"/>
                </c:ext>
              </c:extLst>
            </c:dLbl>
            <c:dLbl>
              <c:idx val="7"/>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798-47D8-9E05-7968D12F367C}"/>
                </c:ext>
              </c:extLst>
            </c:dLbl>
            <c:numFmt formatCode="0.0%" sourceLinked="0"/>
            <c:spPr>
              <a:noFill/>
              <a:ln>
                <a:noFill/>
              </a:ln>
              <a:effectLst/>
            </c:spPr>
            <c:txPr>
              <a:bodyPr/>
              <a:lstStyle/>
              <a:p>
                <a:pPr>
                  <a:defRPr sz="1200" b="1">
                    <a:solidFill>
                      <a:schemeClr val="bg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6.9000000000000006E-2</c:v>
                </c:pt>
                <c:pt idx="1">
                  <c:v>0.12</c:v>
                </c:pt>
                <c:pt idx="2">
                  <c:v>0.23300000000000001</c:v>
                </c:pt>
                <c:pt idx="3">
                  <c:v>0.222</c:v>
                </c:pt>
                <c:pt idx="4">
                  <c:v>0.371</c:v>
                </c:pt>
                <c:pt idx="5">
                  <c:v>0.38400000000000001</c:v>
                </c:pt>
                <c:pt idx="6">
                  <c:v>0.17199999999999999</c:v>
                </c:pt>
                <c:pt idx="7">
                  <c:v>0.189</c:v>
                </c:pt>
              </c:numCache>
            </c:numRef>
          </c:val>
          <c:extLs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200" b="1">
                    <a:solidFill>
                      <a:schemeClr val="tx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0.93100000000000005</c:v>
                </c:pt>
                <c:pt idx="1">
                  <c:v>0.85399999999999998</c:v>
                </c:pt>
                <c:pt idx="2">
                  <c:v>0.75</c:v>
                </c:pt>
                <c:pt idx="3">
                  <c:v>0.76500000000000001</c:v>
                </c:pt>
                <c:pt idx="4">
                  <c:v>0.54300000000000004</c:v>
                </c:pt>
                <c:pt idx="5">
                  <c:v>0.50700000000000001</c:v>
                </c:pt>
                <c:pt idx="6">
                  <c:v>0.81</c:v>
                </c:pt>
                <c:pt idx="7">
                  <c:v>0.77800000000000002</c:v>
                </c:pt>
              </c:numCache>
            </c:numRef>
          </c:val>
          <c:extLs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86731264"/>
        <c:axId val="96446720"/>
      </c:barChart>
      <c:catAx>
        <c:axId val="86731264"/>
        <c:scaling>
          <c:orientation val="minMax"/>
        </c:scaling>
        <c:delete val="0"/>
        <c:axPos val="b"/>
        <c:majorGridlines/>
        <c:numFmt formatCode="General" sourceLinked="0"/>
        <c:majorTickMark val="none"/>
        <c:minorTickMark val="none"/>
        <c:tickLblPos val="none"/>
        <c:spPr>
          <a:ln>
            <a:solidFill>
              <a:schemeClr val="accent3"/>
            </a:solidFill>
          </a:ln>
        </c:spPr>
        <c:crossAx val="96446720"/>
        <c:crosses val="autoZero"/>
        <c:auto val="1"/>
        <c:lblAlgn val="ctr"/>
        <c:lblOffset val="100"/>
        <c:tickLblSkip val="2"/>
        <c:tickMarkSkip val="2"/>
        <c:noMultiLvlLbl val="0"/>
      </c:catAx>
      <c:valAx>
        <c:axId val="96446720"/>
        <c:scaling>
          <c:orientation val="minMax"/>
          <c:max val="1"/>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chemeClr val="bg1"/>
                </a:solidFill>
              </a:defRPr>
            </a:pPr>
            <a:endParaRPr lang="en-US"/>
          </a:p>
        </c:txPr>
        <c:crossAx val="867312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9A4-43D0-8C7D-0CCA353C8320}"/>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9A4-43D0-8C7D-0CCA353C8320}"/>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9A4-43D0-8C7D-0CCA353C8320}"/>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59A4-43D0-8C7D-0CCA353C8320}"/>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9A4-43D0-8C7D-0CCA353C8320}"/>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59A4-43D0-8C7D-0CCA353C8320}"/>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0.14699999999999999</c:v>
                </c:pt>
                <c:pt idx="1">
                  <c:v>0.156</c:v>
                </c:pt>
                <c:pt idx="2">
                  <c:v>0.121</c:v>
                </c:pt>
                <c:pt idx="3">
                  <c:v>0.16200000000000001</c:v>
                </c:pt>
                <c:pt idx="4">
                  <c:v>0.216</c:v>
                </c:pt>
                <c:pt idx="5">
                  <c:v>0.24399999999999999</c:v>
                </c:pt>
              </c:numCache>
            </c:numRef>
          </c:val>
          <c:extLs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0E-59A4-43D0-8C7D-0CCA353C8320}"/>
              </c:ext>
            </c:extLst>
          </c:dPt>
          <c:dPt>
            <c:idx val="2"/>
            <c:invertIfNegative val="0"/>
            <c:bubble3D val="0"/>
            <c:extLs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0-59A4-43D0-8C7D-0CCA353C8320}"/>
              </c:ext>
            </c:extLst>
          </c:dPt>
          <c:dPt>
            <c:idx val="4"/>
            <c:invertIfNegative val="0"/>
            <c:bubble3D val="0"/>
            <c:extLs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0.84499999999999997</c:v>
                </c:pt>
                <c:pt idx="1">
                  <c:v>0.82799999999999996</c:v>
                </c:pt>
                <c:pt idx="2">
                  <c:v>0.86199999999999999</c:v>
                </c:pt>
                <c:pt idx="3">
                  <c:v>0.81699999999999995</c:v>
                </c:pt>
                <c:pt idx="4">
                  <c:v>0.68100000000000005</c:v>
                </c:pt>
                <c:pt idx="5">
                  <c:v>0.61499999999999999</c:v>
                </c:pt>
              </c:numCache>
            </c:numRef>
          </c:val>
          <c:extLs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94733824"/>
        <c:axId val="96449024"/>
      </c:barChart>
      <c:catAx>
        <c:axId val="94733824"/>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96449024"/>
        <c:crosses val="autoZero"/>
        <c:auto val="1"/>
        <c:lblAlgn val="ctr"/>
        <c:lblOffset val="100"/>
        <c:tickLblSkip val="2"/>
        <c:tickMarkSkip val="2"/>
        <c:noMultiLvlLbl val="0"/>
      </c:catAx>
      <c:valAx>
        <c:axId val="964490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47338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10E7-470C-BC3C-370A9EE3E16A}"/>
              </c:ext>
            </c:extLst>
          </c:dPt>
          <c:dPt>
            <c:idx val="8"/>
            <c:invertIfNegative val="0"/>
            <c:bubble3D val="0"/>
            <c:extLst>
              <c:ext xmlns:c16="http://schemas.microsoft.com/office/drawing/2014/chart" uri="{C3380CC4-5D6E-409C-BE32-E72D297353CC}">
                <c16:uniqueId val="{00000011-10E7-470C-BC3C-370A9EE3E16A}"/>
              </c:ext>
            </c:extLst>
          </c:dPt>
          <c:dPt>
            <c:idx val="9"/>
            <c:invertIfNegative val="0"/>
            <c:bubble3D val="0"/>
            <c:extLs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0E7-470C-BC3C-370A9EE3E16A}"/>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0E7-470C-BC3C-370A9EE3E16A}"/>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0E7-470C-BC3C-370A9EE3E16A}"/>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0E7-470C-BC3C-370A9EE3E16A}"/>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0E7-470C-BC3C-370A9EE3E16A}"/>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10E7-470C-BC3C-370A9EE3E16A}"/>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10E7-470C-BC3C-370A9EE3E16A}"/>
                </c:ext>
              </c:extLst>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10E7-470C-BC3C-370A9EE3E16A}"/>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0.216</c:v>
                </c:pt>
                <c:pt idx="1">
                  <c:v>0.38700000000000001</c:v>
                </c:pt>
                <c:pt idx="2">
                  <c:v>0.42199999999999999</c:v>
                </c:pt>
                <c:pt idx="3">
                  <c:v>0.41899999999999998</c:v>
                </c:pt>
                <c:pt idx="4">
                  <c:v>0.43099999999999999</c:v>
                </c:pt>
                <c:pt idx="5">
                  <c:v>0.42399999999999999</c:v>
                </c:pt>
                <c:pt idx="6">
                  <c:v>0.30199999999999999</c:v>
                </c:pt>
                <c:pt idx="7">
                  <c:v>0.38100000000000001</c:v>
                </c:pt>
              </c:numCache>
            </c:numRef>
          </c:val>
          <c:extLs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10E7-470C-BC3C-370A9EE3E16A}"/>
              </c:ext>
            </c:extLst>
          </c:dPt>
          <c:dPt>
            <c:idx val="1"/>
            <c:invertIfNegative val="0"/>
            <c:bubble3D val="0"/>
            <c:extLs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10E7-470C-BC3C-370A9EE3E16A}"/>
              </c:ext>
            </c:extLst>
          </c:dPt>
          <c:dPt>
            <c:idx val="3"/>
            <c:invertIfNegative val="0"/>
            <c:bubble3D val="0"/>
            <c:extLs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10E7-470C-BC3C-370A9EE3E16A}"/>
              </c:ext>
            </c:extLst>
          </c:dPt>
          <c:dPt>
            <c:idx val="5"/>
            <c:invertIfNegative val="0"/>
            <c:bubble3D val="0"/>
            <c:extLs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22-10E7-470C-BC3C-370A9EE3E16A}"/>
              </c:ext>
            </c:extLst>
          </c:dPt>
          <c:dPt>
            <c:idx val="7"/>
            <c:invertIfNegative val="0"/>
            <c:bubble3D val="0"/>
            <c:extLst>
              <c:ext xmlns:c16="http://schemas.microsoft.com/office/drawing/2014/chart" uri="{C3380CC4-5D6E-409C-BE32-E72D297353CC}">
                <c16:uniqueId val="{00000024-10E7-470C-BC3C-370A9EE3E16A}"/>
              </c:ext>
            </c:extLst>
          </c:dPt>
          <c:dPt>
            <c:idx val="8"/>
            <c:invertIfNegative val="0"/>
            <c:bubble3D val="0"/>
            <c:extLst>
              <c:ext xmlns:c16="http://schemas.microsoft.com/office/drawing/2014/chart" uri="{C3380CC4-5D6E-409C-BE32-E72D297353CC}">
                <c16:uniqueId val="{00000026-10E7-470C-BC3C-370A9EE3E16A}"/>
              </c:ext>
            </c:extLst>
          </c:dPt>
          <c:dPt>
            <c:idx val="9"/>
            <c:invertIfNegative val="0"/>
            <c:bubble3D val="0"/>
            <c:extLs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0.74099999999999999</c:v>
                </c:pt>
                <c:pt idx="1">
                  <c:v>0.53500000000000003</c:v>
                </c:pt>
                <c:pt idx="2">
                  <c:v>0.38800000000000001</c:v>
                </c:pt>
                <c:pt idx="3">
                  <c:v>0.28899999999999998</c:v>
                </c:pt>
                <c:pt idx="4">
                  <c:v>0.39700000000000002</c:v>
                </c:pt>
                <c:pt idx="5">
                  <c:v>0.24399999999999999</c:v>
                </c:pt>
                <c:pt idx="6">
                  <c:v>0.61199999999999999</c:v>
                </c:pt>
                <c:pt idx="7">
                  <c:v>0.47899999999999998</c:v>
                </c:pt>
              </c:numCache>
            </c:numRef>
          </c:val>
          <c:extLs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103841280"/>
        <c:axId val="83230720"/>
      </c:barChart>
      <c:catAx>
        <c:axId val="103841280"/>
        <c:scaling>
          <c:orientation val="minMax"/>
        </c:scaling>
        <c:delete val="0"/>
        <c:axPos val="b"/>
        <c:majorGridlines/>
        <c:numFmt formatCode="General" sourceLinked="0"/>
        <c:majorTickMark val="none"/>
        <c:minorTickMark val="none"/>
        <c:tickLblPos val="none"/>
        <c:spPr>
          <a:ln>
            <a:solidFill>
              <a:schemeClr val="tx2"/>
            </a:solidFill>
          </a:ln>
        </c:spPr>
        <c:crossAx val="83230720"/>
        <c:crosses val="autoZero"/>
        <c:auto val="1"/>
        <c:lblAlgn val="ctr"/>
        <c:lblOffset val="100"/>
        <c:tickLblSkip val="2"/>
        <c:tickMarkSkip val="2"/>
        <c:noMultiLvlLbl val="0"/>
      </c:catAx>
      <c:valAx>
        <c:axId val="8323072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3841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289-4558-960E-FA66C91B527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E289-4558-960E-FA66C91B527F}"/>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E289-4558-960E-FA66C91B527F}"/>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E289-4558-960E-FA66C91B527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0.20699999999999999</c:v>
                </c:pt>
                <c:pt idx="1">
                  <c:v>0.30199999999999999</c:v>
                </c:pt>
                <c:pt idx="2">
                  <c:v>0.20899999999999999</c:v>
                </c:pt>
                <c:pt idx="3">
                  <c:v>0.32200000000000001</c:v>
                </c:pt>
                <c:pt idx="4">
                  <c:v>0.25900000000000001</c:v>
                </c:pt>
                <c:pt idx="5">
                  <c:v>0.223</c:v>
                </c:pt>
                <c:pt idx="6">
                  <c:v>0.224</c:v>
                </c:pt>
                <c:pt idx="7">
                  <c:v>0.19</c:v>
                </c:pt>
              </c:numCache>
            </c:numRef>
          </c:val>
          <c:extLs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E289-4558-960E-FA66C91B527F}"/>
              </c:ext>
            </c:extLst>
          </c:dPt>
          <c:dPt>
            <c:idx val="1"/>
            <c:invertIfNegative val="0"/>
            <c:bubble3D val="0"/>
            <c:extLs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E289-4558-960E-FA66C91B527F}"/>
              </c:ext>
            </c:extLst>
          </c:dPt>
          <c:dPt>
            <c:idx val="3"/>
            <c:invertIfNegative val="0"/>
            <c:bubble3D val="0"/>
            <c:extLs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E289-4558-960E-FA66C91B527F}"/>
              </c:ext>
            </c:extLst>
          </c:dPt>
          <c:dPt>
            <c:idx val="5"/>
            <c:invertIfNegative val="0"/>
            <c:bubble3D val="0"/>
            <c:extLs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E289-4558-960E-FA66C91B527F}"/>
              </c:ext>
            </c:extLst>
          </c:dPt>
          <c:dPt>
            <c:idx val="7"/>
            <c:invertIfNegative val="0"/>
            <c:bubble3D val="0"/>
            <c:extLs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0.74099999999999999</c:v>
                </c:pt>
                <c:pt idx="1">
                  <c:v>0.42199999999999999</c:v>
                </c:pt>
                <c:pt idx="2">
                  <c:v>0.75700000000000001</c:v>
                </c:pt>
                <c:pt idx="3">
                  <c:v>0.55800000000000005</c:v>
                </c:pt>
                <c:pt idx="4">
                  <c:v>0.216</c:v>
                </c:pt>
                <c:pt idx="5">
                  <c:v>0.121</c:v>
                </c:pt>
                <c:pt idx="6">
                  <c:v>0.26700000000000002</c:v>
                </c:pt>
                <c:pt idx="7">
                  <c:v>0.185</c:v>
                </c:pt>
              </c:numCache>
            </c:numRef>
          </c:val>
          <c:extLs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104707584"/>
        <c:axId val="83231872"/>
      </c:barChart>
      <c:catAx>
        <c:axId val="10470758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1872"/>
        <c:crosses val="autoZero"/>
        <c:auto val="1"/>
        <c:lblAlgn val="ctr"/>
        <c:lblOffset val="100"/>
        <c:tickLblSkip val="2"/>
        <c:tickMarkSkip val="2"/>
        <c:noMultiLvlLbl val="0"/>
      </c:catAx>
      <c:valAx>
        <c:axId val="832318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47075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D8-47F8-BC60-19FF92F11596}"/>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D8-47F8-BC60-19FF92F11596}"/>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94D8-47F8-BC60-19FF92F11596}"/>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4D8-47F8-BC60-19FF92F11596}"/>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0.47399999999999998</c:v>
                </c:pt>
                <c:pt idx="1">
                  <c:v>0.42</c:v>
                </c:pt>
                <c:pt idx="2">
                  <c:v>0.32800000000000001</c:v>
                </c:pt>
                <c:pt idx="3">
                  <c:v>0.34499999999999997</c:v>
                </c:pt>
                <c:pt idx="4">
                  <c:v>0.45700000000000002</c:v>
                </c:pt>
                <c:pt idx="5">
                  <c:v>0.30399999999999999</c:v>
                </c:pt>
                <c:pt idx="6">
                  <c:v>0.39700000000000002</c:v>
                </c:pt>
                <c:pt idx="7">
                  <c:v>0.36099999999999999</c:v>
                </c:pt>
              </c:numCache>
            </c:numRef>
          </c:val>
          <c:extLs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94D8-47F8-BC60-19FF92F11596}"/>
              </c:ext>
            </c:extLst>
          </c:dPt>
          <c:dPt>
            <c:idx val="2"/>
            <c:invertIfNegative val="0"/>
            <c:bubble3D val="0"/>
            <c:extLs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94D8-47F8-BC60-19FF92F11596}"/>
              </c:ext>
            </c:extLst>
          </c:dPt>
          <c:dPt>
            <c:idx val="4"/>
            <c:invertIfNegative val="0"/>
            <c:bubble3D val="0"/>
            <c:extLs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94D8-47F8-BC60-19FF92F11596}"/>
              </c:ext>
            </c:extLst>
          </c:dPt>
          <c:dPt>
            <c:idx val="6"/>
            <c:invertIfNegative val="0"/>
            <c:bubble3D val="0"/>
            <c:extLs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0.20699999999999999</c:v>
                </c:pt>
                <c:pt idx="1">
                  <c:v>0.17899999999999999</c:v>
                </c:pt>
                <c:pt idx="2">
                  <c:v>0.46600000000000003</c:v>
                </c:pt>
                <c:pt idx="3">
                  <c:v>0.33</c:v>
                </c:pt>
                <c:pt idx="4">
                  <c:v>0.112</c:v>
                </c:pt>
                <c:pt idx="5">
                  <c:v>9.9000000000000005E-2</c:v>
                </c:pt>
                <c:pt idx="6">
                  <c:v>0.35299999999999998</c:v>
                </c:pt>
                <c:pt idx="7">
                  <c:v>0.46500000000000002</c:v>
                </c:pt>
              </c:numCache>
            </c:numRef>
          </c:val>
          <c:extLs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101302272"/>
        <c:axId val="83233600"/>
      </c:barChart>
      <c:catAx>
        <c:axId val="10130227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3600"/>
        <c:crosses val="autoZero"/>
        <c:auto val="1"/>
        <c:lblAlgn val="ctr"/>
        <c:lblOffset val="100"/>
        <c:tickLblSkip val="2"/>
        <c:tickMarkSkip val="2"/>
        <c:noMultiLvlLbl val="0"/>
      </c:catAx>
      <c:valAx>
        <c:axId val="832336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302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0.51800000000000002</c:v>
                </c:pt>
                <c:pt idx="1">
                  <c:v>0.64700000000000002</c:v>
                </c:pt>
                <c:pt idx="2">
                  <c:v>0.59099999999999997</c:v>
                </c:pt>
                <c:pt idx="3">
                  <c:v>0.68300000000000005</c:v>
                </c:pt>
              </c:numCache>
            </c:numRef>
          </c:val>
          <c:extLs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0.53600000000000003</c:v>
                </c:pt>
                <c:pt idx="1">
                  <c:v>0.86399999999999999</c:v>
                </c:pt>
                <c:pt idx="2">
                  <c:v>0.56799999999999995</c:v>
                </c:pt>
                <c:pt idx="3">
                  <c:v>0.64</c:v>
                </c:pt>
              </c:numCache>
            </c:numRef>
          </c:val>
          <c:extLs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101322240"/>
        <c:axId val="83237056"/>
      </c:barChart>
      <c:catAx>
        <c:axId val="101322240"/>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83237056"/>
        <c:crosses val="autoZero"/>
        <c:auto val="1"/>
        <c:lblAlgn val="ctr"/>
        <c:lblOffset val="100"/>
        <c:tickLblSkip val="1"/>
        <c:tickMarkSkip val="1"/>
        <c:noMultiLvlLbl val="0"/>
      </c:catAx>
      <c:valAx>
        <c:axId val="83237056"/>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101322240"/>
        <c:crosses val="autoZero"/>
        <c:crossBetween val="between"/>
        <c:majorUnit val="0.1"/>
        <c:minorUnit val="0.04"/>
      </c:valAx>
      <c:spPr>
        <a:noFill/>
        <a:ln w="24366">
          <a:noFill/>
        </a:ln>
      </c:spPr>
    </c:plotArea>
    <c:legend>
      <c:legendPos val="b"/>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8.0000000000000002E-3</c:v>
                </c:pt>
                <c:pt idx="1">
                  <c:v>0.26100000000000001</c:v>
                </c:pt>
                <c:pt idx="2">
                  <c:v>0.42</c:v>
                </c:pt>
                <c:pt idx="3">
                  <c:v>0.57099999999999995</c:v>
                </c:pt>
                <c:pt idx="4">
                  <c:v>0.77300000000000002</c:v>
                </c:pt>
              </c:numCache>
            </c:numRef>
          </c:val>
          <c:extLs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5.8999999999999997E-2</c:v>
                </c:pt>
                <c:pt idx="1">
                  <c:v>0.13100000000000001</c:v>
                </c:pt>
                <c:pt idx="2">
                  <c:v>0.32600000000000001</c:v>
                </c:pt>
                <c:pt idx="3">
                  <c:v>0.34799999999999998</c:v>
                </c:pt>
                <c:pt idx="4">
                  <c:v>0.42299999999999999</c:v>
                </c:pt>
              </c:numCache>
            </c:numRef>
          </c:val>
          <c:extLs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104627712"/>
        <c:axId val="96451904"/>
      </c:barChart>
      <c:catAx>
        <c:axId val="104627712"/>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0" spc="50" baseline="0">
                <a:solidFill>
                  <a:srgbClr val="202945"/>
                </a:solidFill>
              </a:defRPr>
            </a:pPr>
            <a:endParaRPr lang="en-US"/>
          </a:p>
        </c:txPr>
        <c:crossAx val="96451904"/>
        <c:crosses val="autoZero"/>
        <c:auto val="1"/>
        <c:lblAlgn val="ctr"/>
        <c:lblOffset val="100"/>
        <c:noMultiLvlLbl val="0"/>
      </c:catAx>
      <c:valAx>
        <c:axId val="96451904"/>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462771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0.252</c:v>
                </c:pt>
                <c:pt idx="1">
                  <c:v>0.52900000000000003</c:v>
                </c:pt>
                <c:pt idx="2">
                  <c:v>0.218</c:v>
                </c:pt>
              </c:numCache>
            </c:numRef>
          </c:val>
          <c:extLs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0.245</c:v>
                </c:pt>
                <c:pt idx="1">
                  <c:v>0.59899999999999998</c:v>
                </c:pt>
                <c:pt idx="2">
                  <c:v>0.156</c:v>
                </c:pt>
              </c:numCache>
            </c:numRef>
          </c:val>
          <c:extLs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105367040"/>
        <c:axId val="104793792"/>
      </c:barChart>
      <c:catAx>
        <c:axId val="105367040"/>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1" baseline="0">
                <a:solidFill>
                  <a:srgbClr val="202945"/>
                </a:solidFill>
              </a:defRPr>
            </a:pPr>
            <a:endParaRPr lang="en-US"/>
          </a:p>
        </c:txPr>
        <c:crossAx val="104793792"/>
        <c:crosses val="autoZero"/>
        <c:auto val="1"/>
        <c:lblAlgn val="ctr"/>
        <c:lblOffset val="100"/>
        <c:noMultiLvlLbl val="0"/>
      </c:catAx>
      <c:valAx>
        <c:axId val="104793792"/>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536704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115025911337129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Sheet1!$B$2:$B$6</c:f>
              <c:numCache>
                <c:formatCode>0.00%</c:formatCode>
                <c:ptCount val="5"/>
                <c:pt idx="0">
                  <c:v>0.71799999999999997</c:v>
                </c:pt>
                <c:pt idx="1">
                  <c:v>0.22600000000000001</c:v>
                </c:pt>
                <c:pt idx="2">
                  <c:v>0.185</c:v>
                </c:pt>
                <c:pt idx="3">
                  <c:v>0.153</c:v>
                </c:pt>
                <c:pt idx="4">
                  <c:v>0.16900000000000001</c:v>
                </c:pt>
              </c:numCache>
            </c:numRef>
          </c:val>
          <c:extLs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Sheet1!$C$2:$C$6</c:f>
              <c:numCache>
                <c:formatCode>0.00%</c:formatCode>
                <c:ptCount val="5"/>
                <c:pt idx="0">
                  <c:v>0.7</c:v>
                </c:pt>
                <c:pt idx="1">
                  <c:v>0.28100000000000003</c:v>
                </c:pt>
                <c:pt idx="2">
                  <c:v>0.16400000000000001</c:v>
                </c:pt>
                <c:pt idx="3">
                  <c:v>0.12</c:v>
                </c:pt>
                <c:pt idx="4">
                  <c:v>0.122</c:v>
                </c:pt>
              </c:numCache>
            </c:numRef>
          </c:val>
          <c:extLs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97497088"/>
        <c:axId val="104796096"/>
      </c:barChart>
      <c:catAx>
        <c:axId val="97497088"/>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1200" baseline="0">
                <a:solidFill>
                  <a:srgbClr val="202945"/>
                </a:solidFill>
              </a:defRPr>
            </a:pPr>
            <a:endParaRPr lang="en-US"/>
          </a:p>
        </c:txPr>
        <c:crossAx val="104796096"/>
        <c:crosses val="autoZero"/>
        <c:auto val="1"/>
        <c:lblAlgn val="ctr"/>
        <c:lblOffset val="100"/>
        <c:noMultiLvlLbl val="0"/>
      </c:catAx>
      <c:valAx>
        <c:axId val="10479609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97497088"/>
        <c:crosses val="autoZero"/>
        <c:crossBetween val="between"/>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561906925095902"/>
          <c:y val="0.95182848856726787"/>
          <c:w val="0.37438143549364028"/>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597440"/>
        <c:axId val="104798400"/>
      </c:barChart>
      <c:catAx>
        <c:axId val="97597440"/>
        <c:scaling>
          <c:orientation val="minMax"/>
        </c:scaling>
        <c:delete val="0"/>
        <c:axPos val="l"/>
        <c:majorTickMark val="none"/>
        <c:minorTickMark val="none"/>
        <c:tickLblPos val="nextTo"/>
        <c:txPr>
          <a:bodyPr rot="0" vert="horz"/>
          <a:lstStyle/>
          <a:p>
            <a:pPr>
              <a:defRPr/>
            </a:pPr>
            <a:endParaRPr lang="en-US"/>
          </a:p>
        </c:txPr>
        <c:crossAx val="104798400"/>
        <c:crosses val="autoZero"/>
        <c:auto val="1"/>
        <c:lblAlgn val="ctr"/>
        <c:lblOffset val="100"/>
        <c:tickLblSkip val="1"/>
        <c:tickMarkSkip val="1"/>
        <c:noMultiLvlLbl val="0"/>
      </c:catAx>
      <c:valAx>
        <c:axId val="104798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59744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rgbClr val="1F2A44">
                  <a:lumMod val="50000"/>
                  <a:lumOff val="50000"/>
                </a:srgbClr>
              </a:solidFill>
              <a:ln>
                <a:solidFill>
                  <a:schemeClr val="bg2"/>
                </a:solidFill>
              </a:ln>
            </c:spPr>
            <c:extLst>
              <c:ext xmlns:c16="http://schemas.microsoft.com/office/drawing/2014/chart" uri="{C3380CC4-5D6E-409C-BE32-E72D297353CC}">
                <c16:uniqueId val="{00000001-726C-440A-9449-AB8B2C5DC31A}"/>
              </c:ext>
            </c:extLst>
          </c:dPt>
          <c:dPt>
            <c:idx val="1"/>
            <c:invertIfNegative val="0"/>
            <c:bubble3D val="0"/>
            <c:spPr>
              <a:solidFill>
                <a:srgbClr val="1F2A44"/>
              </a:solidFill>
              <a:ln>
                <a:solidFill>
                  <a:schemeClr val="bg2"/>
                </a:solidFill>
              </a:ln>
            </c:spPr>
            <c:extLst>
              <c:ext xmlns:c16="http://schemas.microsoft.com/office/drawing/2014/chart" uri="{C3380CC4-5D6E-409C-BE32-E72D297353CC}">
                <c16:uniqueId val="{00000003-726C-440A-9449-AB8B2C5DC31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0.434</c:v>
                </c:pt>
                <c:pt idx="1">
                  <c:v>0.56599999999999995</c:v>
                </c:pt>
              </c:numCache>
            </c:numRef>
          </c:val>
          <c:extLst>
            <c:ext xmlns:c16="http://schemas.microsoft.com/office/drawing/2014/chart" uri="{C3380CC4-5D6E-409C-BE32-E72D297353CC}">
              <c16:uniqueId val="{00000004-726C-440A-9449-AB8B2C5DC31A}"/>
            </c:ext>
          </c:extLst>
        </c:ser>
        <c:dLbls>
          <c:showLegendKey val="0"/>
          <c:showVal val="0"/>
          <c:showCatName val="0"/>
          <c:showSerName val="0"/>
          <c:showPercent val="0"/>
          <c:showBubbleSize val="0"/>
        </c:dLbls>
        <c:gapWidth val="100"/>
        <c:axId val="14078543"/>
        <c:axId val="14076047"/>
      </c:barChart>
      <c:catAx>
        <c:axId val="14078543"/>
        <c:scaling>
          <c:orientation val="minMax"/>
        </c:scaling>
        <c:delete val="0"/>
        <c:axPos val="b"/>
        <c:numFmt formatCode="General" sourceLinked="1"/>
        <c:majorTickMark val="out"/>
        <c:minorTickMark val="none"/>
        <c:tickLblPos val="nextTo"/>
        <c:spPr>
          <a:ln>
            <a:solidFill>
              <a:srgbClr val="97A3AE"/>
            </a:solidFill>
          </a:ln>
        </c:spPr>
        <c:txPr>
          <a:bodyPr/>
          <a:lstStyle/>
          <a:p>
            <a:pPr>
              <a:defRPr sz="1600" b="1" i="0" baseline="0">
                <a:solidFill>
                  <a:schemeClr val="bg1"/>
                </a:solidFill>
                <a:latin typeface="Garamond" panose="02020404030301010803" pitchFamily="18" charset="0"/>
              </a:defRPr>
            </a:pPr>
            <a:endParaRPr lang="en-US"/>
          </a:p>
        </c:txPr>
        <c:crossAx val="14076047"/>
        <c:crosses val="autoZero"/>
        <c:auto val="1"/>
        <c:lblAlgn val="ctr"/>
        <c:lblOffset val="100"/>
        <c:noMultiLvlLbl val="0"/>
      </c:catAx>
      <c:valAx>
        <c:axId val="14076047"/>
        <c:scaling>
          <c:orientation val="minMax"/>
          <c:max val="1"/>
          <c:min val="0"/>
        </c:scaling>
        <c:delete val="0"/>
        <c:axPos val="l"/>
        <c:majorGridlines>
          <c:spPr>
            <a:ln>
              <a:noFill/>
            </a:ln>
          </c:spPr>
        </c:majorGridlines>
        <c:numFmt formatCode="0%" sourceLinked="0"/>
        <c:majorTickMark val="none"/>
        <c:minorTickMark val="none"/>
        <c:tickLblPos val="nextTo"/>
        <c:spPr>
          <a:ln>
            <a:solidFill>
              <a:srgbClr val="97A3AE"/>
            </a:solidFill>
          </a:ln>
        </c:spPr>
        <c:txPr>
          <a:bodyPr/>
          <a:lstStyle/>
          <a:p>
            <a:pPr>
              <a:defRPr sz="1400" baseline="0">
                <a:solidFill>
                  <a:schemeClr val="bg1"/>
                </a:solidFill>
              </a:defRPr>
            </a:pPr>
            <a:endParaRPr lang="en-US"/>
          </a:p>
        </c:txPr>
        <c:crossAx val="14078543"/>
        <c:crosses val="autoZero"/>
        <c:crossBetween val="between"/>
        <c:majorUnit val="0.2"/>
      </c:valAx>
    </c:plotArea>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52.86</c:v>
                </c:pt>
                <c:pt idx="1">
                  <c:v>54.14</c:v>
                </c:pt>
                <c:pt idx="2">
                  <c:v>52.49</c:v>
                </c:pt>
              </c:numCache>
            </c:numRef>
          </c:val>
          <c:extLs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51.33</c:v>
                </c:pt>
                <c:pt idx="1">
                  <c:v>51.91</c:v>
                </c:pt>
                <c:pt idx="2">
                  <c:v>50.89</c:v>
                </c:pt>
              </c:numCache>
            </c:numRef>
          </c:val>
          <c:extLs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97618944"/>
        <c:axId val="105488960"/>
      </c:barChart>
      <c:catAx>
        <c:axId val="9761894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88960"/>
        <c:crosses val="autoZero"/>
        <c:auto val="1"/>
        <c:lblAlgn val="ctr"/>
        <c:lblOffset val="100"/>
        <c:noMultiLvlLbl val="0"/>
      </c:catAx>
      <c:valAx>
        <c:axId val="10548896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761894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684992"/>
        <c:axId val="105491264"/>
      </c:barChart>
      <c:catAx>
        <c:axId val="97684992"/>
        <c:scaling>
          <c:orientation val="minMax"/>
        </c:scaling>
        <c:delete val="0"/>
        <c:axPos val="l"/>
        <c:majorTickMark val="none"/>
        <c:minorTickMark val="none"/>
        <c:tickLblPos val="nextTo"/>
        <c:txPr>
          <a:bodyPr rot="0" vert="horz"/>
          <a:lstStyle/>
          <a:p>
            <a:pPr>
              <a:defRPr/>
            </a:pPr>
            <a:endParaRPr lang="en-US"/>
          </a:p>
        </c:txPr>
        <c:crossAx val="105491264"/>
        <c:crosses val="autoZero"/>
        <c:auto val="1"/>
        <c:lblAlgn val="ctr"/>
        <c:lblOffset val="100"/>
        <c:tickLblSkip val="1"/>
        <c:tickMarkSkip val="1"/>
        <c:noMultiLvlLbl val="0"/>
      </c:catAx>
      <c:valAx>
        <c:axId val="10549126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68499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49.99</c:v>
                </c:pt>
                <c:pt idx="1">
                  <c:v>49.91</c:v>
                </c:pt>
                <c:pt idx="2">
                  <c:v>50.19</c:v>
                </c:pt>
              </c:numCache>
            </c:numRef>
          </c:val>
          <c:extLs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50.08</c:v>
                </c:pt>
                <c:pt idx="1">
                  <c:v>50.07</c:v>
                </c:pt>
                <c:pt idx="2">
                  <c:v>50.08</c:v>
                </c:pt>
              </c:numCache>
            </c:numRef>
          </c:val>
          <c:extLs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98068992"/>
        <c:axId val="105492992"/>
      </c:barChart>
      <c:catAx>
        <c:axId val="98068992"/>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2992"/>
        <c:crosses val="autoZero"/>
        <c:auto val="1"/>
        <c:lblAlgn val="ctr"/>
        <c:lblOffset val="100"/>
        <c:noMultiLvlLbl val="0"/>
      </c:catAx>
      <c:valAx>
        <c:axId val="10549299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06899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8093056"/>
        <c:axId val="97738752"/>
      </c:barChart>
      <c:catAx>
        <c:axId val="98093056"/>
        <c:scaling>
          <c:orientation val="minMax"/>
        </c:scaling>
        <c:delete val="0"/>
        <c:axPos val="l"/>
        <c:majorTickMark val="none"/>
        <c:minorTickMark val="none"/>
        <c:tickLblPos val="nextTo"/>
        <c:txPr>
          <a:bodyPr rot="0" vert="horz"/>
          <a:lstStyle/>
          <a:p>
            <a:pPr>
              <a:defRPr/>
            </a:pPr>
            <a:endParaRPr lang="en-US"/>
          </a:p>
        </c:txPr>
        <c:crossAx val="97738752"/>
        <c:crosses val="autoZero"/>
        <c:auto val="1"/>
        <c:lblAlgn val="ctr"/>
        <c:lblOffset val="100"/>
        <c:tickLblSkip val="1"/>
        <c:tickMarkSkip val="1"/>
        <c:noMultiLvlLbl val="0"/>
      </c:catAx>
      <c:valAx>
        <c:axId val="977387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809305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48.53</c:v>
                </c:pt>
                <c:pt idx="1">
                  <c:v>49.11</c:v>
                </c:pt>
                <c:pt idx="2">
                  <c:v>48.24</c:v>
                </c:pt>
              </c:numCache>
            </c:numRef>
          </c:val>
          <c:extLs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47.34</c:v>
                </c:pt>
                <c:pt idx="1">
                  <c:v>48.26</c:v>
                </c:pt>
                <c:pt idx="2">
                  <c:v>46.64</c:v>
                </c:pt>
              </c:numCache>
            </c:numRef>
          </c:val>
          <c:extLs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98171904"/>
        <c:axId val="105495296"/>
      </c:barChart>
      <c:catAx>
        <c:axId val="9817190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5296"/>
        <c:crosses val="autoZero"/>
        <c:auto val="1"/>
        <c:lblAlgn val="ctr"/>
        <c:lblOffset val="100"/>
        <c:noMultiLvlLbl val="0"/>
      </c:catAx>
      <c:valAx>
        <c:axId val="1054952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17190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6315121277943706"/>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49.53</c:v>
                </c:pt>
                <c:pt idx="1">
                  <c:v>48.11</c:v>
                </c:pt>
                <c:pt idx="2">
                  <c:v>49.35</c:v>
                </c:pt>
              </c:numCache>
            </c:numRef>
          </c:val>
          <c:extLs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48.22</c:v>
                </c:pt>
                <c:pt idx="1">
                  <c:v>46.8</c:v>
                </c:pt>
                <c:pt idx="2">
                  <c:v>49.32</c:v>
                </c:pt>
              </c:numCache>
            </c:numRef>
          </c:val>
          <c:extLs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105108992"/>
        <c:axId val="97742784"/>
      </c:barChart>
      <c:catAx>
        <c:axId val="105108992"/>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400" baseline="0">
                <a:solidFill>
                  <a:srgbClr val="202945"/>
                </a:solidFill>
              </a:defRPr>
            </a:pPr>
            <a:endParaRPr lang="en-US"/>
          </a:p>
        </c:txPr>
        <c:crossAx val="97742784"/>
        <c:crosses val="autoZero"/>
        <c:auto val="1"/>
        <c:lblAlgn val="ctr"/>
        <c:lblOffset val="100"/>
        <c:tickLblSkip val="1"/>
        <c:tickMarkSkip val="1"/>
        <c:noMultiLvlLbl val="0"/>
      </c:catAx>
      <c:valAx>
        <c:axId val="97742784"/>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510899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CA3E-47C4-BCFD-9565B5F906CA}"/>
              </c:ext>
            </c:extLst>
          </c:dPt>
          <c:dPt>
            <c:idx val="4"/>
            <c:invertIfNegative val="0"/>
            <c:bubble3D val="0"/>
            <c:extLst>
              <c:ext xmlns:c16="http://schemas.microsoft.com/office/drawing/2014/chart" uri="{C3380CC4-5D6E-409C-BE32-E72D297353CC}">
                <c16:uniqueId val="{00000009-CA3E-47C4-BCFD-9565B5F906CA}"/>
              </c:ext>
            </c:extLst>
          </c:dPt>
          <c:dPt>
            <c:idx val="5"/>
            <c:invertIfNegative val="0"/>
            <c:bubble3D val="0"/>
            <c:extLst>
              <c:ext xmlns:c16="http://schemas.microsoft.com/office/drawing/2014/chart" uri="{C3380CC4-5D6E-409C-BE32-E72D297353CC}">
                <c16:uniqueId val="{0000000B-CA3E-47C4-BCFD-9565B5F906CA}"/>
              </c:ext>
            </c:extLst>
          </c:dPt>
          <c:dPt>
            <c:idx val="6"/>
            <c:invertIfNegative val="0"/>
            <c:bubble3D val="0"/>
            <c:extLst>
              <c:ext xmlns:c16="http://schemas.microsoft.com/office/drawing/2014/chart" uri="{C3380CC4-5D6E-409C-BE32-E72D297353CC}">
                <c16:uniqueId val="{0000000D-CA3E-47C4-BCFD-9565B5F906CA}"/>
              </c:ext>
            </c:extLst>
          </c:dPt>
          <c:dPt>
            <c:idx val="7"/>
            <c:invertIfNegative val="0"/>
            <c:bubble3D val="0"/>
            <c:extLs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A3E-47C4-BCFD-9565B5F906CA}"/>
                </c:ext>
              </c:extLst>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CA3E-47C4-BCFD-9565B5F906CA}"/>
                </c:ext>
              </c:extLst>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0.38100000000000001</c:v>
                </c:pt>
                <c:pt idx="1">
                  <c:v>0.46899999999999997</c:v>
                </c:pt>
                <c:pt idx="2">
                  <c:v>0.46200000000000002</c:v>
                </c:pt>
                <c:pt idx="3">
                  <c:v>0.41599999999999998</c:v>
                </c:pt>
              </c:numCache>
            </c:numRef>
          </c:val>
          <c:extLs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CA3E-47C4-BCFD-9565B5F906CA}"/>
              </c:ext>
            </c:extLst>
          </c:dPt>
          <c:dPt>
            <c:idx val="1"/>
            <c:invertIfNegative val="0"/>
            <c:bubble3D val="0"/>
            <c:extLs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CA3E-47C4-BCFD-9565B5F906CA}"/>
              </c:ext>
            </c:extLst>
          </c:dPt>
          <c:dPt>
            <c:idx val="3"/>
            <c:invertIfNegative val="0"/>
            <c:bubble3D val="0"/>
            <c:extLst>
              <c:ext xmlns:c16="http://schemas.microsoft.com/office/drawing/2014/chart" uri="{C3380CC4-5D6E-409C-BE32-E72D297353CC}">
                <c16:uniqueId val="{00000018-CA3E-47C4-BCFD-9565B5F906CA}"/>
              </c:ext>
            </c:extLst>
          </c:dPt>
          <c:dPt>
            <c:idx val="4"/>
            <c:invertIfNegative val="0"/>
            <c:bubble3D val="0"/>
            <c:extLst>
              <c:ext xmlns:c16="http://schemas.microsoft.com/office/drawing/2014/chart" uri="{C3380CC4-5D6E-409C-BE32-E72D297353CC}">
                <c16:uniqueId val="{0000001A-CA3E-47C4-BCFD-9565B5F906CA}"/>
              </c:ext>
            </c:extLst>
          </c:dPt>
          <c:dPt>
            <c:idx val="5"/>
            <c:invertIfNegative val="0"/>
            <c:bubble3D val="0"/>
            <c:extLst>
              <c:ext xmlns:c16="http://schemas.microsoft.com/office/drawing/2014/chart" uri="{C3380CC4-5D6E-409C-BE32-E72D297353CC}">
                <c16:uniqueId val="{0000001C-CA3E-47C4-BCFD-9565B5F906CA}"/>
              </c:ext>
            </c:extLst>
          </c:dPt>
          <c:dPt>
            <c:idx val="6"/>
            <c:invertIfNegative val="0"/>
            <c:bubble3D val="0"/>
            <c:extLst>
              <c:ext xmlns:c16="http://schemas.microsoft.com/office/drawing/2014/chart" uri="{C3380CC4-5D6E-409C-BE32-E72D297353CC}">
                <c16:uniqueId val="{0000001E-CA3E-47C4-BCFD-9565B5F906CA}"/>
              </c:ext>
            </c:extLst>
          </c:dPt>
          <c:dPt>
            <c:idx val="7"/>
            <c:invertIfNegative val="0"/>
            <c:bubble3D val="0"/>
            <c:extLs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0.53400000000000003</c:v>
                </c:pt>
                <c:pt idx="1">
                  <c:v>0.44900000000000001</c:v>
                </c:pt>
                <c:pt idx="2">
                  <c:v>0.17899999999999999</c:v>
                </c:pt>
                <c:pt idx="3">
                  <c:v>0.17699999999999999</c:v>
                </c:pt>
              </c:numCache>
            </c:numRef>
          </c:val>
          <c:extLs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0.04</c:v>
                </c:pt>
                <c:pt idx="1">
                  <c:v>0.96</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0.00%</c:formatCode>
                <c:ptCount val="2"/>
                <c:pt idx="0">
                  <c:v>3.5000000000000003E-2</c:v>
                </c:pt>
                <c:pt idx="1">
                  <c:v>0.96499999999999997</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107800064"/>
        <c:axId val="105186432"/>
      </c:barChart>
      <c:catAx>
        <c:axId val="10780006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bg1"/>
            </a:solidFill>
          </a:ln>
        </c:spPr>
        <c:txPr>
          <a:bodyPr/>
          <a:lstStyle/>
          <a:p>
            <a:pPr>
              <a:defRPr sz="1400" b="1" baseline="0">
                <a:solidFill>
                  <a:srgbClr val="202945"/>
                </a:solidFill>
              </a:defRPr>
            </a:pPr>
            <a:endParaRPr lang="en-US"/>
          </a:p>
        </c:txPr>
        <c:crossAx val="105186432"/>
        <c:crosses val="autoZero"/>
        <c:auto val="1"/>
        <c:lblAlgn val="ctr"/>
        <c:lblOffset val="100"/>
        <c:noMultiLvlLbl val="0"/>
      </c:catAx>
      <c:valAx>
        <c:axId val="105186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07800064"/>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6.3578213697125074E-2"/>
          <c:y val="2.87907067172159E-2"/>
          <c:w val="0.93642178630287498"/>
          <c:h val="0.76942055316085856"/>
        </c:manualLayout>
      </c:layout>
      <c:barChart>
        <c:barDir val="col"/>
        <c:grouping val="stacked"/>
        <c:varyColors val="0"/>
        <c:ser>
          <c:idx val="1"/>
          <c:order val="0"/>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0E-1C01-4A74-909C-D1EBA9398805}"/>
              </c:ext>
            </c:extLst>
          </c:dPt>
          <c:dPt>
            <c:idx val="1"/>
            <c:invertIfNegative val="0"/>
            <c:bubble3D val="0"/>
            <c:extLst>
              <c:ext xmlns:c16="http://schemas.microsoft.com/office/drawing/2014/chart" uri="{C3380CC4-5D6E-409C-BE32-E72D297353CC}">
                <c16:uniqueId val="{0000000F-1C01-4A74-909C-D1EBA9398805}"/>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1-1C01-4A74-909C-D1EBA9398805}"/>
              </c:ext>
            </c:extLst>
          </c:dPt>
          <c:dPt>
            <c:idx val="3"/>
            <c:invertIfNegative val="0"/>
            <c:bubble3D val="0"/>
            <c:extLst>
              <c:ext xmlns:c16="http://schemas.microsoft.com/office/drawing/2014/chart" uri="{C3380CC4-5D6E-409C-BE32-E72D297353CC}">
                <c16:uniqueId val="{00000012-1C01-4A74-909C-D1EBA9398805}"/>
              </c:ext>
            </c:extLst>
          </c:dPt>
          <c:dPt>
            <c:idx val="4"/>
            <c:invertIfNegative val="0"/>
            <c:bubble3D val="0"/>
            <c:extLst>
              <c:ext xmlns:c16="http://schemas.microsoft.com/office/drawing/2014/chart" uri="{C3380CC4-5D6E-409C-BE32-E72D297353CC}">
                <c16:uniqueId val="{00000013-1C01-4A74-909C-D1EBA9398805}"/>
              </c:ext>
            </c:extLst>
          </c:dPt>
          <c:dPt>
            <c:idx val="5"/>
            <c:invertIfNegative val="0"/>
            <c:bubble3D val="0"/>
            <c:extLst>
              <c:ext xmlns:c16="http://schemas.microsoft.com/office/drawing/2014/chart" uri="{C3380CC4-5D6E-409C-BE32-E72D297353CC}">
                <c16:uniqueId val="{00000014-1C01-4A74-909C-D1EBA9398805}"/>
              </c:ext>
            </c:extLst>
          </c:dPt>
          <c:dPt>
            <c:idx val="6"/>
            <c:invertIfNegative val="0"/>
            <c:bubble3D val="0"/>
            <c:extLst>
              <c:ext xmlns:c16="http://schemas.microsoft.com/office/drawing/2014/chart" uri="{C3380CC4-5D6E-409C-BE32-E72D297353CC}">
                <c16:uniqueId val="{00000015-1C01-4A74-909C-D1EBA9398805}"/>
              </c:ext>
            </c:extLst>
          </c:dPt>
          <c:dPt>
            <c:idx val="7"/>
            <c:invertIfNegative val="0"/>
            <c:bubble3D val="0"/>
            <c:extLst>
              <c:ext xmlns:c16="http://schemas.microsoft.com/office/drawing/2014/chart" uri="{C3380CC4-5D6E-409C-BE32-E72D297353CC}">
                <c16:uniqueId val="{00000016-1C01-4A74-909C-D1EBA9398805}"/>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9.6000000000000002E-2</c:v>
                </c:pt>
                <c:pt idx="1">
                  <c:v>6.5000000000000002E-2</c:v>
                </c:pt>
                <c:pt idx="2">
                  <c:v>0.14399999999999999</c:v>
                </c:pt>
                <c:pt idx="3">
                  <c:v>0.156</c:v>
                </c:pt>
              </c:numCache>
            </c:numRef>
          </c:val>
          <c:extLst>
            <c:ext xmlns:c16="http://schemas.microsoft.com/office/drawing/2014/chart" uri="{C3380CC4-5D6E-409C-BE32-E72D297353CC}">
              <c16:uniqueId val="{00000017-1C01-4A74-909C-D1EBA9398805}"/>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legend>
      <c:legendPos val="b"/>
      <c:legendEntry>
        <c:idx val="2"/>
        <c:delete val="1"/>
      </c:legendEntry>
      <c:legendEntry>
        <c:idx val="3"/>
        <c:delete val="1"/>
      </c:legendEntry>
      <c:layout>
        <c:manualLayout>
          <c:xMode val="edge"/>
          <c:yMode val="edge"/>
          <c:x val="0.31453488372093025"/>
          <c:y val="0.89751319620699876"/>
          <c:w val="0.40880424830617101"/>
          <c:h val="6.2519672118611994E-2"/>
        </c:manualLayout>
      </c:layout>
      <c:overlay val="0"/>
      <c:txPr>
        <a:bodyPr/>
        <a:lstStyle/>
        <a:p>
          <a:pPr>
            <a:defRPr sz="1600" baseline="0">
              <a:solidFill>
                <a:schemeClr val="bg1"/>
              </a:solidFill>
              <a:latin typeface="Garamond" panose="020204040303010108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Very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421E-435C-A1A0-BF025BAF9D71}"/>
                </c:ext>
              </c:extLst>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0.33600000000000002</c:v>
                </c:pt>
                <c:pt idx="1">
                  <c:v>0.26700000000000002</c:v>
                </c:pt>
                <c:pt idx="2">
                  <c:v>0.30199999999999999</c:v>
                </c:pt>
                <c:pt idx="3">
                  <c:v>0.22700000000000001</c:v>
                </c:pt>
                <c:pt idx="4">
                  <c:v>0.34499999999999997</c:v>
                </c:pt>
                <c:pt idx="5">
                  <c:v>0.33200000000000002</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Absolutely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E-421E-435C-A1A0-BF025BAF9D71}"/>
              </c:ext>
            </c:extLst>
          </c:dPt>
          <c:dPt>
            <c:idx val="1"/>
            <c:invertIfNegative val="0"/>
            <c:bubble3D val="0"/>
            <c:extLs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2-421E-435C-A1A0-BF025BAF9D71}"/>
              </c:ext>
            </c:extLst>
          </c:dPt>
          <c:dPt>
            <c:idx val="3"/>
            <c:invertIfNegative val="0"/>
            <c:bubble3D val="0"/>
            <c:extLs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0.14699999999999999</c:v>
                </c:pt>
                <c:pt idx="1">
                  <c:v>0.153</c:v>
                </c:pt>
                <c:pt idx="2">
                  <c:v>0.19800000000000001</c:v>
                </c:pt>
                <c:pt idx="3">
                  <c:v>0.17</c:v>
                </c:pt>
                <c:pt idx="4">
                  <c:v>0.19800000000000001</c:v>
                </c:pt>
                <c:pt idx="5">
                  <c:v>0.16900000000000001</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107947520"/>
        <c:axId val="105191040"/>
      </c:barChart>
      <c:catAx>
        <c:axId val="10794752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191040"/>
        <c:crosses val="autoZero"/>
        <c:auto val="1"/>
        <c:lblAlgn val="ctr"/>
        <c:lblOffset val="100"/>
        <c:tickLblSkip val="2"/>
        <c:tickMarkSkip val="2"/>
        <c:noMultiLvlLbl val="0"/>
      </c:catAx>
      <c:valAx>
        <c:axId val="105191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79475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rgbClr val="E74C39"/>
            </a:solidFill>
            <a:ln w="9525">
              <a:solidFill>
                <a:srgbClr val="202945">
                  <a:alpha val="50000"/>
                </a:srgbClr>
              </a:solidFill>
            </a:ln>
          </c:spPr>
          <c:invertIfNegative val="0"/>
          <c:dLbls>
            <c:numFmt formatCode="0.0%" sourceLinked="0"/>
            <c:spPr>
              <a:noFill/>
              <a:ln w="21364">
                <a:noFill/>
              </a:ln>
            </c:spPr>
            <c:txPr>
              <a:bodyPr/>
              <a:lstStyle/>
              <a:p>
                <a:pPr>
                  <a:defRPr sz="120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Sheet1!$B$2:$B$8</c:f>
              <c:numCache>
                <c:formatCode>0.0%</c:formatCode>
                <c:ptCount val="7"/>
                <c:pt idx="0">
                  <c:v>0.18</c:v>
                </c:pt>
                <c:pt idx="1">
                  <c:v>0</c:v>
                </c:pt>
                <c:pt idx="2">
                  <c:v>0.14799999999999999</c:v>
                </c:pt>
                <c:pt idx="3">
                  <c:v>0.189</c:v>
                </c:pt>
                <c:pt idx="4">
                  <c:v>0.32</c:v>
                </c:pt>
                <c:pt idx="5">
                  <c:v>2.5000000000000001E-2</c:v>
                </c:pt>
                <c:pt idx="6">
                  <c:v>0.13900000000000001</c:v>
                </c:pt>
              </c:numCache>
            </c:numRef>
          </c:val>
          <c:extLs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rgbClr val="202945"/>
            </a:solidFill>
            <a:ln w="9525">
              <a:solidFill>
                <a:srgbClr val="202945">
                  <a:alpha val="50000"/>
                </a:srgbClr>
              </a:solidFill>
            </a:ln>
          </c:spPr>
          <c:invertIfNegative val="0"/>
          <c:dLbls>
            <c:spPr>
              <a:noFill/>
              <a:ln>
                <a:noFill/>
              </a:ln>
              <a:effectLst/>
            </c:spPr>
            <c:txPr>
              <a:bodyPr/>
              <a:lstStyle/>
              <a:p>
                <a:pPr>
                  <a:defRPr sz="1200"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Sheet1!$C$2:$C$8</c:f>
              <c:numCache>
                <c:formatCode>0.0%</c:formatCode>
                <c:ptCount val="7"/>
                <c:pt idx="0">
                  <c:v>9.8000000000000004E-2</c:v>
                </c:pt>
                <c:pt idx="1">
                  <c:v>2E-3</c:v>
                </c:pt>
                <c:pt idx="2">
                  <c:v>4.2999999999999997E-2</c:v>
                </c:pt>
                <c:pt idx="3">
                  <c:v>0.17299999999999999</c:v>
                </c:pt>
                <c:pt idx="4">
                  <c:v>0.46500000000000002</c:v>
                </c:pt>
                <c:pt idx="5">
                  <c:v>1.2999999999999999E-2</c:v>
                </c:pt>
                <c:pt idx="6">
                  <c:v>0.20599999999999999</c:v>
                </c:pt>
              </c:numCache>
            </c:numRef>
          </c:val>
          <c:extLs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5536384"/>
        <c:axId val="96419136"/>
      </c:barChart>
      <c:catAx>
        <c:axId val="35536384"/>
        <c:scaling>
          <c:orientation val="minMax"/>
        </c:scaling>
        <c:delete val="0"/>
        <c:axPos val="b"/>
        <c:numFmt formatCode="General" sourceLinked="1"/>
        <c:majorTickMark val="out"/>
        <c:minorTickMark val="none"/>
        <c:tickLblPos val="nextTo"/>
        <c:spPr>
          <a:ln>
            <a:solidFill>
              <a:schemeClr val="bg2"/>
            </a:solidFill>
          </a:ln>
        </c:spPr>
        <c:txPr>
          <a:bodyPr rot="0"/>
          <a:lstStyle/>
          <a:p>
            <a:pPr>
              <a:defRPr sz="1200" baseline="0">
                <a:solidFill>
                  <a:srgbClr val="202945"/>
                </a:solidFill>
              </a:defRPr>
            </a:pPr>
            <a:endParaRPr lang="en-US"/>
          </a:p>
        </c:txPr>
        <c:crossAx val="96419136"/>
        <c:crosses val="autoZero"/>
        <c:auto val="1"/>
        <c:lblAlgn val="ctr"/>
        <c:lblOffset val="100"/>
        <c:tickLblSkip val="1"/>
        <c:tickMarkSkip val="1"/>
        <c:noMultiLvlLbl val="0"/>
      </c:catAx>
      <c:valAx>
        <c:axId val="96419136"/>
        <c:scaling>
          <c:orientation val="minMax"/>
          <c:max val="0.9"/>
          <c:min val="0"/>
        </c:scaling>
        <c:delete val="0"/>
        <c:axPos val="l"/>
        <c:numFmt formatCode="0%" sourceLinked="0"/>
        <c:majorTickMark val="none"/>
        <c:minorTickMark val="none"/>
        <c:tickLblPos val="nextTo"/>
        <c:spPr>
          <a:ln>
            <a:solidFill>
              <a:schemeClr val="bg2"/>
            </a:solidFill>
          </a:ln>
        </c:spPr>
        <c:txPr>
          <a:bodyPr rot="0" vert="horz"/>
          <a:lstStyle/>
          <a:p>
            <a:pPr>
              <a:defRPr sz="1400" b="1" i="0" u="none" strike="noStrike" baseline="0">
                <a:solidFill>
                  <a:srgbClr val="202945"/>
                </a:solidFill>
                <a:latin typeface="Garamond"/>
                <a:ea typeface="Garamond"/>
                <a:cs typeface="Garamond"/>
              </a:defRPr>
            </a:pPr>
            <a:endParaRPr lang="en-US"/>
          </a:p>
        </c:txPr>
        <c:crossAx val="35536384"/>
        <c:crosses val="autoZero"/>
        <c:crossBetween val="between"/>
        <c:majorUnit val="0.1"/>
        <c:minorUnit val="0.04"/>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3688026496687912"/>
          <c:y val="0.91067201158678712"/>
          <c:w val="0.37936743201217493"/>
          <c:h val="8.9327988413213044E-2"/>
        </c:manualLayout>
      </c:layout>
      <c:overlay val="0"/>
      <c:txPr>
        <a:bodyPr/>
        <a:lstStyle/>
        <a:p>
          <a:pPr>
            <a:defRPr sz="1400" b="1"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0.28000000000000003</c:v>
                </c:pt>
                <c:pt idx="1">
                  <c:v>7.1999999999999995E-2</c:v>
                </c:pt>
              </c:numCache>
            </c:numRef>
          </c:val>
          <c:extLs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0.158</c:v>
                </c:pt>
                <c:pt idx="1">
                  <c:v>6.3E-2</c:v>
                </c:pt>
              </c:numCache>
            </c:numRef>
          </c:val>
          <c:extLs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110181888"/>
        <c:axId val="105432768"/>
      </c:barChart>
      <c:catAx>
        <c:axId val="110181888"/>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32768"/>
        <c:crosses val="autoZero"/>
        <c:auto val="1"/>
        <c:lblAlgn val="ctr"/>
        <c:lblOffset val="100"/>
        <c:noMultiLvlLbl val="0"/>
      </c:catAx>
      <c:valAx>
        <c:axId val="105432768"/>
        <c:scaling>
          <c:orientation val="minMax"/>
          <c:max val="0.65000000000000013"/>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181888"/>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8.9999999999999993E-3</c:v>
                </c:pt>
                <c:pt idx="2">
                  <c:v>3.5000000000000003E-2</c:v>
                </c:pt>
                <c:pt idx="3">
                  <c:v>0.81699999999999995</c:v>
                </c:pt>
                <c:pt idx="4">
                  <c:v>4.2999999999999997E-2</c:v>
                </c:pt>
                <c:pt idx="5">
                  <c:v>4.2999999999999997E-2</c:v>
                </c:pt>
                <c:pt idx="6">
                  <c:v>5.1999999999999998E-2</c:v>
                </c:pt>
              </c:numCache>
            </c:numRef>
          </c:val>
          <c:extLs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0.01</c:v>
                </c:pt>
                <c:pt idx="2">
                  <c:v>4.7E-2</c:v>
                </c:pt>
                <c:pt idx="3">
                  <c:v>0.81599999999999995</c:v>
                </c:pt>
                <c:pt idx="4">
                  <c:v>9.5000000000000001E-2</c:v>
                </c:pt>
                <c:pt idx="5">
                  <c:v>1.7000000000000001E-2</c:v>
                </c:pt>
                <c:pt idx="6">
                  <c:v>1.4999999999999999E-2</c:v>
                </c:pt>
              </c:numCache>
            </c:numRef>
          </c:val>
          <c:extLs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110305280"/>
        <c:axId val="105435072"/>
      </c:barChart>
      <c:catAx>
        <c:axId val="110305280"/>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105435072"/>
        <c:crosses val="autoZero"/>
        <c:auto val="1"/>
        <c:lblAlgn val="ctr"/>
        <c:lblOffset val="100"/>
        <c:noMultiLvlLbl val="0"/>
      </c:catAx>
      <c:valAx>
        <c:axId val="105435072"/>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110305280"/>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0</c:v>
                </c:pt>
                <c:pt idx="1">
                  <c:v>0</c:v>
                </c:pt>
                <c:pt idx="2">
                  <c:v>8.0000000000000002E-3</c:v>
                </c:pt>
                <c:pt idx="3">
                  <c:v>0.28599999999999998</c:v>
                </c:pt>
                <c:pt idx="4">
                  <c:v>0.38700000000000001</c:v>
                </c:pt>
                <c:pt idx="5">
                  <c:v>3.4000000000000002E-2</c:v>
                </c:pt>
                <c:pt idx="6">
                  <c:v>0.109</c:v>
                </c:pt>
                <c:pt idx="7">
                  <c:v>9.1999999999999998E-2</c:v>
                </c:pt>
                <c:pt idx="8">
                  <c:v>6.7000000000000004E-2</c:v>
                </c:pt>
                <c:pt idx="9">
                  <c:v>1.7000000000000001E-2</c:v>
                </c:pt>
              </c:numCache>
            </c:numRef>
          </c:val>
          <c:extLs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8.9999999999999993E-3</c:v>
                </c:pt>
                <c:pt idx="1">
                  <c:v>2E-3</c:v>
                </c:pt>
                <c:pt idx="2">
                  <c:v>7.0000000000000001E-3</c:v>
                </c:pt>
                <c:pt idx="3">
                  <c:v>0.35699999999999998</c:v>
                </c:pt>
                <c:pt idx="4">
                  <c:v>0.39900000000000002</c:v>
                </c:pt>
                <c:pt idx="5">
                  <c:v>2.5000000000000001E-2</c:v>
                </c:pt>
                <c:pt idx="6">
                  <c:v>0.06</c:v>
                </c:pt>
                <c:pt idx="7">
                  <c:v>7.6999999999999999E-2</c:v>
                </c:pt>
                <c:pt idx="8">
                  <c:v>5.7000000000000002E-2</c:v>
                </c:pt>
                <c:pt idx="9">
                  <c:v>7.0000000000000001E-3</c:v>
                </c:pt>
              </c:numCache>
            </c:numRef>
          </c:val>
          <c:extLs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110306304"/>
        <c:axId val="105438528"/>
      </c:barChart>
      <c:catAx>
        <c:axId val="11030630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105438528"/>
        <c:crosses val="autoZero"/>
        <c:auto val="1"/>
        <c:lblAlgn val="ctr"/>
        <c:lblOffset val="100"/>
        <c:noMultiLvlLbl val="0"/>
      </c:catAx>
      <c:valAx>
        <c:axId val="105438528"/>
        <c:scaling>
          <c:orientation val="minMax"/>
          <c:max val="0.8"/>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306304"/>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extLs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0.33600000000000002</c:v>
                </c:pt>
                <c:pt idx="1">
                  <c:v>0.43099999999999999</c:v>
                </c:pt>
                <c:pt idx="2">
                  <c:v>0.31</c:v>
                </c:pt>
                <c:pt idx="3">
                  <c:v>0.33</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421E-435C-A1A0-BF025BAF9D71}"/>
              </c:ext>
            </c:extLst>
          </c:dPt>
          <c:dPt>
            <c:idx val="2"/>
            <c:invertIfNegative val="0"/>
            <c:bubble3D val="0"/>
            <c:extLs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421E-435C-A1A0-BF025BAF9D71}"/>
              </c:ext>
            </c:extLst>
          </c:dPt>
          <c:dPt>
            <c:idx val="4"/>
            <c:invertIfNegative val="0"/>
            <c:bubble3D val="0"/>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0.504</c:v>
                </c:pt>
                <c:pt idx="1">
                  <c:v>0.28100000000000003</c:v>
                </c:pt>
                <c:pt idx="2">
                  <c:v>0.30099999999999999</c:v>
                </c:pt>
                <c:pt idx="3">
                  <c:v>0.22800000000000001</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97175040"/>
        <c:axId val="105219200"/>
      </c:barChart>
      <c:catAx>
        <c:axId val="9717504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19200"/>
        <c:crosses val="autoZero"/>
        <c:auto val="1"/>
        <c:lblAlgn val="ctr"/>
        <c:lblOffset val="100"/>
        <c:tickLblSkip val="2"/>
        <c:tickMarkSkip val="2"/>
        <c:noMultiLvlLbl val="0"/>
      </c:catAx>
      <c:valAx>
        <c:axId val="1052192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71750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B8FA-411D-B1EF-CAC36B7CE6F6}"/>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B8FA-411D-B1EF-CAC36B7CE6F6}"/>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B8FA-411D-B1EF-CAC36B7CE6F6}"/>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0.38900000000000001</c:v>
                </c:pt>
                <c:pt idx="1">
                  <c:v>0.40699999999999997</c:v>
                </c:pt>
                <c:pt idx="2">
                  <c:v>0.26500000000000001</c:v>
                </c:pt>
                <c:pt idx="3">
                  <c:v>0.254</c:v>
                </c:pt>
                <c:pt idx="4">
                  <c:v>0.504</c:v>
                </c:pt>
                <c:pt idx="5">
                  <c:v>0.38500000000000001</c:v>
                </c:pt>
              </c:numCache>
            </c:numRef>
          </c:val>
          <c:extLs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B8FA-411D-B1EF-CAC36B7CE6F6}"/>
              </c:ext>
            </c:extLst>
          </c:dPt>
          <c:dPt>
            <c:idx val="2"/>
            <c:invertIfNegative val="0"/>
            <c:bubble3D val="0"/>
            <c:extLs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B8FA-411D-B1EF-CAC36B7CE6F6}"/>
              </c:ext>
            </c:extLst>
          </c:dPt>
          <c:dPt>
            <c:idx val="4"/>
            <c:invertIfNegative val="0"/>
            <c:bubble3D val="0"/>
            <c:extLs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0.496</c:v>
                </c:pt>
                <c:pt idx="1">
                  <c:v>0.41299999999999998</c:v>
                </c:pt>
                <c:pt idx="2">
                  <c:v>0.115</c:v>
                </c:pt>
                <c:pt idx="3">
                  <c:v>7.6999999999999999E-2</c:v>
                </c:pt>
                <c:pt idx="4">
                  <c:v>0.248</c:v>
                </c:pt>
                <c:pt idx="5">
                  <c:v>0.16500000000000001</c:v>
                </c:pt>
              </c:numCache>
            </c:numRef>
          </c:val>
          <c:extLs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115895808"/>
        <c:axId val="105221504"/>
      </c:barChart>
      <c:catAx>
        <c:axId val="1158958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21504"/>
        <c:crosses val="autoZero"/>
        <c:auto val="1"/>
        <c:lblAlgn val="ctr"/>
        <c:lblOffset val="100"/>
        <c:tickLblSkip val="2"/>
        <c:tickMarkSkip val="2"/>
        <c:noMultiLvlLbl val="0"/>
      </c:catAx>
      <c:valAx>
        <c:axId val="1052215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158958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D73E-4F58-9C42-C5E9C98F263F}"/>
              </c:ext>
            </c:extLst>
          </c:dPt>
          <c:dPt>
            <c:idx val="2"/>
            <c:invertIfNegative val="0"/>
            <c:bubble3D val="0"/>
            <c:extLs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D73E-4F58-9C42-C5E9C98F263F}"/>
              </c:ext>
            </c:extLst>
          </c:dPt>
          <c:dPt>
            <c:idx val="4"/>
            <c:invertIfNegative val="0"/>
            <c:bubble3D val="0"/>
            <c:extLst>
              <c:ext xmlns:c16="http://schemas.microsoft.com/office/drawing/2014/chart" uri="{C3380CC4-5D6E-409C-BE32-E72D297353CC}">
                <c16:uniqueId val="{00000009-D73E-4F58-9C42-C5E9C98F263F}"/>
              </c:ext>
            </c:extLst>
          </c:dPt>
          <c:dPt>
            <c:idx val="5"/>
            <c:invertIfNegative val="0"/>
            <c:bubble3D val="0"/>
            <c:extLs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D73E-4F58-9C42-C5E9C98F263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3.5000000000000003E-2</c:v>
                </c:pt>
                <c:pt idx="1">
                  <c:v>7.6999999999999999E-2</c:v>
                </c:pt>
                <c:pt idx="2">
                  <c:v>0.17699999999999999</c:v>
                </c:pt>
                <c:pt idx="3">
                  <c:v>0.17100000000000001</c:v>
                </c:pt>
              </c:numCache>
            </c:numRef>
          </c:val>
          <c:extLs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D73E-4F58-9C42-C5E9C98F263F}"/>
              </c:ext>
            </c:extLst>
          </c:dPt>
          <c:dPt>
            <c:idx val="2"/>
            <c:invertIfNegative val="0"/>
            <c:bubble3D val="0"/>
            <c:extLs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D73E-4F58-9C42-C5E9C98F263F}"/>
              </c:ext>
            </c:extLst>
          </c:dPt>
          <c:dPt>
            <c:idx val="4"/>
            <c:invertIfNegative val="0"/>
            <c:bubble3D val="0"/>
            <c:extLst>
              <c:ext xmlns:c16="http://schemas.microsoft.com/office/drawing/2014/chart" uri="{C3380CC4-5D6E-409C-BE32-E72D297353CC}">
                <c16:uniqueId val="{00000016-D73E-4F58-9C42-C5E9C98F263F}"/>
              </c:ext>
            </c:extLst>
          </c:dPt>
          <c:dPt>
            <c:idx val="5"/>
            <c:invertIfNegative val="0"/>
            <c:bubble3D val="0"/>
            <c:extLs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D73E-4F58-9C42-C5E9C98F263F}"/>
                </c:ext>
              </c:extLst>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D73E-4F58-9C42-C5E9C98F263F}"/>
                </c:ext>
              </c:extLst>
            </c:dLbl>
            <c:dLbl>
              <c:idx val="2"/>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D73E-4F58-9C42-C5E9C98F263F}"/>
                </c:ext>
              </c:extLst>
            </c:dLbl>
            <c:dLbl>
              <c:idx val="3"/>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8.9999999999999993E-3</c:v>
                </c:pt>
                <c:pt idx="1">
                  <c:v>2.1999999999999999E-2</c:v>
                </c:pt>
                <c:pt idx="2">
                  <c:v>8.7999999999999995E-2</c:v>
                </c:pt>
                <c:pt idx="3">
                  <c:v>4.7E-2</c:v>
                </c:pt>
              </c:numCache>
            </c:numRef>
          </c:val>
          <c:extLs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118724096"/>
        <c:axId val="105223808"/>
      </c:barChart>
      <c:catAx>
        <c:axId val="118724096"/>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accent3"/>
            </a:solidFill>
          </a:ln>
        </c:spPr>
        <c:crossAx val="105223808"/>
        <c:crosses val="autoZero"/>
        <c:auto val="1"/>
        <c:lblAlgn val="ctr"/>
        <c:lblOffset val="100"/>
        <c:tickLblSkip val="2"/>
        <c:tickMarkSkip val="2"/>
        <c:noMultiLvlLbl val="0"/>
      </c:catAx>
      <c:valAx>
        <c:axId val="105223808"/>
        <c:scaling>
          <c:orientation val="minMax"/>
          <c:max val="0.30000000000000004"/>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rgbClr val="202945"/>
                </a:solidFill>
              </a:defRPr>
            </a:pPr>
            <a:endParaRPr lang="en-US"/>
          </a:p>
        </c:txPr>
        <c:crossAx val="11872409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baseline="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0.184</c:v>
                </c:pt>
                <c:pt idx="1">
                  <c:v>0.192</c:v>
                </c:pt>
                <c:pt idx="2">
                  <c:v>0.33600000000000002</c:v>
                </c:pt>
                <c:pt idx="3">
                  <c:v>0.20799999999999999</c:v>
                </c:pt>
                <c:pt idx="4">
                  <c:v>0.04</c:v>
                </c:pt>
                <c:pt idx="5">
                  <c:v>0.04</c:v>
                </c:pt>
              </c:numCache>
            </c:numRef>
          </c:val>
          <c:extLs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2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6.9000000000000006E-2</c:v>
                </c:pt>
                <c:pt idx="1">
                  <c:v>0.111</c:v>
                </c:pt>
                <c:pt idx="2">
                  <c:v>0.38</c:v>
                </c:pt>
                <c:pt idx="3">
                  <c:v>0.17299999999999999</c:v>
                </c:pt>
                <c:pt idx="4">
                  <c:v>0.222</c:v>
                </c:pt>
                <c:pt idx="5">
                  <c:v>4.5999999999999999E-2</c:v>
                </c:pt>
              </c:numCache>
            </c:numRef>
          </c:val>
          <c:extLs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50"/>
        <c:axId val="35516928"/>
        <c:axId val="96463680"/>
      </c:barChart>
      <c:catAx>
        <c:axId val="35516928"/>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1" baseline="0">
                <a:solidFill>
                  <a:srgbClr val="202945"/>
                </a:solidFill>
                <a:latin typeface="+mn-lt"/>
                <a:ea typeface="Al Tarikh" charset="-78"/>
                <a:cs typeface="Al Tarikh" charset="-78"/>
              </a:defRPr>
            </a:pPr>
            <a:endParaRPr lang="en-US"/>
          </a:p>
        </c:txPr>
        <c:crossAx val="96463680"/>
        <c:crosses val="autoZero"/>
        <c:auto val="1"/>
        <c:lblAlgn val="ctr"/>
        <c:lblOffset val="100"/>
        <c:noMultiLvlLbl val="0"/>
      </c:catAx>
      <c:valAx>
        <c:axId val="96463680"/>
        <c:scaling>
          <c:orientation val="minMax"/>
          <c:max val="0.9"/>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5516928"/>
        <c:crosses val="autoZero"/>
        <c:crossBetween val="between"/>
      </c:valAx>
    </c:plotArea>
    <c:legend>
      <c:legendPos val="r"/>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4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9.6000000000000002E-2</c:v>
                </c:pt>
                <c:pt idx="1">
                  <c:v>7.1999999999999995E-2</c:v>
                </c:pt>
                <c:pt idx="2">
                  <c:v>0.16</c:v>
                </c:pt>
                <c:pt idx="3">
                  <c:v>0.13600000000000001</c:v>
                </c:pt>
                <c:pt idx="4">
                  <c:v>9.6000000000000002E-2</c:v>
                </c:pt>
                <c:pt idx="5">
                  <c:v>0.128</c:v>
                </c:pt>
                <c:pt idx="6">
                  <c:v>6.4000000000000001E-2</c:v>
                </c:pt>
                <c:pt idx="7">
                  <c:v>8.7999999999999995E-2</c:v>
                </c:pt>
                <c:pt idx="8">
                  <c:v>6.4000000000000001E-2</c:v>
                </c:pt>
                <c:pt idx="9" formatCode="General">
                  <c:v>9.6000000000000002E-2</c:v>
                </c:pt>
              </c:numCache>
            </c:numRef>
          </c:val>
          <c:extLs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0.122</c:v>
                </c:pt>
                <c:pt idx="1">
                  <c:v>9.2999999999999999E-2</c:v>
                </c:pt>
                <c:pt idx="2">
                  <c:v>0.12</c:v>
                </c:pt>
                <c:pt idx="3">
                  <c:v>0.16300000000000001</c:v>
                </c:pt>
                <c:pt idx="4">
                  <c:v>0.13</c:v>
                </c:pt>
                <c:pt idx="5">
                  <c:v>0.107</c:v>
                </c:pt>
                <c:pt idx="6">
                  <c:v>7.3999999999999996E-2</c:v>
                </c:pt>
                <c:pt idx="7">
                  <c:v>0.10100000000000001</c:v>
                </c:pt>
                <c:pt idx="8">
                  <c:v>4.7E-2</c:v>
                </c:pt>
                <c:pt idx="9" formatCode="General">
                  <c:v>4.2000000000000003E-2</c:v>
                </c:pt>
              </c:numCache>
            </c:numRef>
          </c:val>
          <c:extLs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38266368"/>
        <c:axId val="38034752"/>
      </c:barChart>
      <c:catAx>
        <c:axId val="38266368"/>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38034752"/>
        <c:crosses val="autoZero"/>
        <c:auto val="1"/>
        <c:lblAlgn val="ctr"/>
        <c:lblOffset val="100"/>
        <c:noMultiLvlLbl val="0"/>
      </c:catAx>
      <c:valAx>
        <c:axId val="38034752"/>
        <c:scaling>
          <c:orientation val="minMax"/>
          <c:max val="0.8"/>
          <c:min val="0"/>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38266368"/>
        <c:crosses val="autoZero"/>
        <c:crossBetween val="between"/>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rgbClr val="F3A59B"/>
              </a:solidFill>
              <a:ln w="3175">
                <a:solidFill>
                  <a:srgbClr val="7680AC">
                    <a:alpha val="50000"/>
                  </a:srgbClr>
                </a:solidFill>
              </a:ln>
            </c:spPr>
            <c:extLst>
              <c:ext xmlns:c16="http://schemas.microsoft.com/office/drawing/2014/chart" uri="{C3380CC4-5D6E-409C-BE32-E72D297353CC}">
                <c16:uniqueId val="{00000000-D09C-4578-9C95-7C9AEE355AEF}"/>
              </c:ext>
            </c:extLst>
          </c:dPt>
          <c:dPt>
            <c:idx val="1"/>
            <c:bubble3D val="0"/>
            <c:spPr>
              <a:solidFill>
                <a:srgbClr val="E04E38"/>
              </a:solidFill>
              <a:ln w="3175">
                <a:solidFill>
                  <a:srgbClr val="7680AC">
                    <a:alpha val="50000"/>
                  </a:srgbClr>
                </a:solidFill>
              </a:ln>
            </c:spPr>
            <c:extLst>
              <c:ext xmlns:c16="http://schemas.microsoft.com/office/drawing/2014/chart" uri="{C3380CC4-5D6E-409C-BE32-E72D297353CC}">
                <c16:uniqueId val="{00000002-D09C-4578-9C95-7C9AEE355AEF}"/>
              </c:ext>
            </c:extLst>
          </c:dPt>
          <c:dLbls>
            <c:dLbl>
              <c:idx val="0"/>
              <c:dLblPos val="inEnd"/>
              <c:showLegendKey val="0"/>
              <c:showVal val="1"/>
              <c:showCatName val="0"/>
              <c:showSerName val="0"/>
              <c:showPercent val="0"/>
              <c:showBubbleSize val="0"/>
              <c:extLst>
                <c:ext xmlns:c15="http://schemas.microsoft.com/office/drawing/2012/chart" uri="{CE6537A1-D6FC-4f65-9D91-7224C49458BB}">
                  <c15:layout>
                    <c:manualLayout>
                      <c:w val="0.32115837654439539"/>
                      <c:h val="0.14535572092964516"/>
                    </c:manualLayout>
                  </c15:layout>
                </c:ext>
                <c:ext xmlns:c16="http://schemas.microsoft.com/office/drawing/2014/chart" uri="{C3380CC4-5D6E-409C-BE32-E72D297353CC}">
                  <c16:uniqueId val="{00000000-D09C-4578-9C95-7C9AEE355AEF}"/>
                </c:ext>
              </c:extLst>
            </c:dLbl>
            <c:dLbl>
              <c:idx val="1"/>
              <c:dLblPos val="inEnd"/>
              <c:showLegendKey val="0"/>
              <c:showVal val="1"/>
              <c:showCatName val="0"/>
              <c:showSerName val="0"/>
              <c:showPercent val="0"/>
              <c:showBubbleSize val="0"/>
              <c:extLst>
                <c:ext xmlns:c15="http://schemas.microsoft.com/office/drawing/2012/chart" uri="{CE6537A1-D6FC-4f65-9D91-7224C49458BB}">
                  <c15:layout>
                    <c:manualLayout>
                      <c:w val="0.24672780231739325"/>
                      <c:h val="0.14535572092964516"/>
                    </c:manualLayout>
                  </c15:layout>
                </c:ext>
                <c:ext xmlns:c16="http://schemas.microsoft.com/office/drawing/2014/chart" uri="{C3380CC4-5D6E-409C-BE32-E72D297353CC}">
                  <c16:uniqueId val="{00000002-D09C-4578-9C95-7C9AEE355AEF}"/>
                </c:ext>
              </c:extLst>
            </c:dLbl>
            <c:spPr>
              <a:noFill/>
              <a:ln>
                <a:noFill/>
              </a:ln>
              <a:effectLst/>
            </c:spPr>
            <c:txPr>
              <a:bodyPr wrap="square" lIns="38100" tIns="19050" rIns="38100" bIns="19050" anchor="ctr">
                <a:spAutoFit/>
              </a:bodyPr>
              <a:lstStyle/>
              <a:p>
                <a:pPr>
                  <a:defRPr b="1" i="0" baseline="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0.80800000000000005</c:v>
                </c:pt>
                <c:pt idx="1">
                  <c:v>0.192</c:v>
                </c:pt>
              </c:numCache>
            </c:numRef>
          </c:val>
          <c:extLst>
            <c:ext xmlns:c16="http://schemas.microsoft.com/office/drawing/2014/chart" uri="{C3380CC4-5D6E-409C-BE32-E72D297353CC}">
              <c16:uniqueId val="{00000003-D09C-4578-9C95-7C9AEE355AEF}"/>
            </c:ext>
          </c:extLst>
        </c:ser>
        <c:dLbls>
          <c:dLblPos val="bestFit"/>
          <c:showLegendKey val="0"/>
          <c:showVal val="1"/>
          <c:showCatName val="0"/>
          <c:showSerName val="0"/>
          <c:showPercent val="0"/>
          <c:showBubbleSize val="0"/>
          <c:showLeaderLines val="0"/>
        </c:dLbls>
        <c:firstSliceAng val="0"/>
      </c:pieChart>
    </c:plotArea>
    <c:legend>
      <c:legendPos val="b"/>
      <c:legendEntry>
        <c:idx val="0"/>
        <c:txPr>
          <a:bodyPr/>
          <a:lstStyle/>
          <a:p>
            <a:pPr>
              <a:defRPr>
                <a:solidFill>
                  <a:schemeClr val="bg2"/>
                </a:solidFill>
              </a:defRPr>
            </a:pPr>
            <a:endParaRPr lang="en-US"/>
          </a:p>
        </c:txPr>
      </c:legendEntry>
      <c:legendEntry>
        <c:idx val="1"/>
        <c:txPr>
          <a:bodyPr/>
          <a:lstStyle/>
          <a:p>
            <a:pPr>
              <a:defRPr>
                <a:solidFill>
                  <a:schemeClr val="bg2"/>
                </a:solidFill>
              </a:defRPr>
            </a:pPr>
            <a:endParaRPr lang="en-US"/>
          </a:p>
        </c:txPr>
      </c:legendEntry>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E74C39"/>
            </a:solidFill>
            <a:ln w="317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0.48799999999999999</c:v>
                </c:pt>
                <c:pt idx="1">
                  <c:v>0.224</c:v>
                </c:pt>
                <c:pt idx="2">
                  <c:v>0.13600000000000001</c:v>
                </c:pt>
                <c:pt idx="3">
                  <c:v>0.152</c:v>
                </c:pt>
              </c:numCache>
            </c:numRef>
          </c:val>
          <c:extLs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0.56299999999999994</c:v>
                </c:pt>
                <c:pt idx="1">
                  <c:v>0.30299999999999999</c:v>
                </c:pt>
                <c:pt idx="2">
                  <c:v>9.1999999999999998E-2</c:v>
                </c:pt>
                <c:pt idx="3">
                  <c:v>4.2000000000000003E-2</c:v>
                </c:pt>
              </c:numCache>
            </c:numRef>
          </c:val>
          <c:extLs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86383616"/>
        <c:axId val="96444992"/>
      </c:barChart>
      <c:catAx>
        <c:axId val="86383616"/>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aseline="0">
                <a:solidFill>
                  <a:schemeClr val="bg1"/>
                </a:solidFill>
              </a:defRPr>
            </a:pPr>
            <a:endParaRPr lang="en-US"/>
          </a:p>
        </c:txPr>
        <c:crossAx val="96444992"/>
        <c:crosses val="autoZero"/>
        <c:auto val="1"/>
        <c:lblAlgn val="ctr"/>
        <c:lblOffset val="100"/>
        <c:noMultiLvlLbl val="0"/>
      </c:catAx>
      <c:valAx>
        <c:axId val="96444992"/>
        <c:scaling>
          <c:orientation val="minMax"/>
          <c:max val="1"/>
        </c:scaling>
        <c:delete val="0"/>
        <c:axPos val="l"/>
        <c:numFmt formatCode="0%" sourceLinked="0"/>
        <c:majorTickMark val="none"/>
        <c:minorTickMark val="none"/>
        <c:tickLblPos val="nextTo"/>
        <c:spPr>
          <a:ln>
            <a:solidFill>
              <a:schemeClr val="accent3"/>
            </a:solidFill>
          </a:ln>
        </c:spPr>
        <c:txPr>
          <a:bodyPr/>
          <a:lstStyle/>
          <a:p>
            <a:pPr>
              <a:defRPr sz="1400" b="0" baseline="0">
                <a:solidFill>
                  <a:schemeClr val="bg1"/>
                </a:solidFill>
              </a:defRPr>
            </a:pPr>
            <a:endParaRPr lang="en-US"/>
          </a:p>
        </c:txPr>
        <c:crossAx val="86383616"/>
        <c:crosses val="autoZero"/>
        <c:crossBetween val="between"/>
      </c:valAx>
    </c:plotArea>
    <c:legend>
      <c:legendPos val="b"/>
      <c:legendEntry>
        <c:idx val="0"/>
        <c:txPr>
          <a:bodyPr/>
          <a:lstStyle/>
          <a:p>
            <a:pPr>
              <a:defRPr sz="1400" b="0" i="0" baseline="0">
                <a:solidFill>
                  <a:schemeClr val="bg1"/>
                </a:solidFill>
              </a:defRPr>
            </a:pPr>
            <a:endParaRPr lang="en-US"/>
          </a:p>
        </c:txPr>
      </c:legendEntry>
      <c:legendEntry>
        <c:idx val="1"/>
        <c:txPr>
          <a:bodyPr/>
          <a:lstStyle/>
          <a:p>
            <a:pPr>
              <a:defRPr sz="1400" b="0" i="0" baseline="0">
                <a:solidFill>
                  <a:schemeClr val="bg1"/>
                </a:solidFill>
              </a:defRPr>
            </a:pPr>
            <a:endParaRPr lang="en-US"/>
          </a:p>
        </c:txPr>
      </c:legendEntry>
      <c:overlay val="0"/>
      <c:txPr>
        <a:bodyPr/>
        <a:lstStyle/>
        <a:p>
          <a:pPr>
            <a:defRPr sz="1400" b="0" i="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rgbClr val="202945"/>
              </a:solidFill>
            </a:rPr>
            <a:t>Participate in student clubs/groups</a:t>
          </a:r>
          <a:endParaRPr lang="en-US" sz="1400" dirty="0">
            <a:solidFill>
              <a:srgbClr val="202945"/>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3.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5.xml><?xml version="1.0" encoding="utf-8"?>
<c:userShapes xmlns:c="http://schemas.openxmlformats.org/drawingml/2006/chart">
  <cdr:relSizeAnchor xmlns:cdr="http://schemas.openxmlformats.org/drawingml/2006/chartDrawing">
    <cdr:from>
      <cdr:x>0.07178</cdr:x>
      <cdr:y>0.83929</cdr:y>
    </cdr:from>
    <cdr:to>
      <cdr:x>0.27678</cdr:x>
      <cdr:y>1</cdr:y>
    </cdr:to>
    <cdr:sp macro="" textlink="">
      <cdr:nvSpPr>
        <cdr:cNvPr id="2" name="TextBox 1"/>
        <cdr:cNvSpPr txBox="1"/>
      </cdr:nvSpPr>
      <cdr:spPr>
        <a:xfrm xmlns:a="http://schemas.openxmlformats.org/drawingml/2006/main">
          <a:off x="627682" y="3901188"/>
          <a:ext cx="1792738" cy="7470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this campus</a:t>
          </a:r>
        </a:p>
      </cdr:txBody>
    </cdr:sp>
  </cdr:relSizeAnchor>
</c:userShapes>
</file>

<file path=ppt/drawings/drawing6.xml><?xml version="1.0" encoding="utf-8"?>
<c:userShapes xmlns:c="http://schemas.openxmlformats.org/drawingml/2006/chart">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0.73276</cdr:x>
      <cdr:y>0.16054</cdr:y>
    </cdr:from>
    <cdr:to>
      <cdr:x>1</cdr:x>
      <cdr:y>0.92362</cdr:y>
    </cdr:to>
    <cdr:sp macro="" textlink="">
      <cdr:nvSpPr>
        <cdr:cNvPr id="2" name="TextBox 1"/>
        <cdr:cNvSpPr txBox="1"/>
      </cdr:nvSpPr>
      <cdr:spPr>
        <a:xfrm xmlns:a="http://schemas.openxmlformats.org/drawingml/2006/main">
          <a:off x="6477012" y="720736"/>
          <a:ext cx="2362188" cy="34258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rgbClr val="202945"/>
              </a:solidFill>
              <a:latin typeface="Franklin Gothic Book" panose="020B0503020102020204" pitchFamily="34" charset="0"/>
            </a:rPr>
            <a:t>Construct Items</a:t>
          </a:r>
        </a:p>
        <a:p xmlns:a="http://schemas.openxmlformats.org/drawingml/2006/main">
          <a:pPr algn="ctr"/>
          <a:endParaRPr lang="en-US" sz="1200" b="1" i="0" u="sng" dirty="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Demonstrated </a:t>
          </a:r>
          <a:r>
            <a:rPr lang="en-US" sz="1400" b="1" kern="1200" dirty="0">
              <a:solidFill>
                <a:srgbClr val="202945"/>
              </a:solidFill>
              <a:latin typeface="Franklin Gothic Book"/>
            </a:rPr>
            <a:t>for a </a:t>
          </a:r>
          <a:r>
            <a:rPr lang="en-US" sz="1400" b="1" kern="1200" dirty="0" smtClean="0">
              <a:solidFill>
                <a:srgbClr val="202945"/>
              </a:solidFill>
              <a:latin typeface="Franklin Gothic Book"/>
            </a:rPr>
            <a:t>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Performed volunteer work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Publicly communicated your opinion about a </a:t>
          </a:r>
          <a:r>
            <a:rPr lang="en-US" sz="1400" b="1" kern="1200" dirty="0" smtClean="0">
              <a:solidFill>
                <a:srgbClr val="202945"/>
              </a:solidFill>
              <a:latin typeface="Franklin Gothic Book"/>
            </a:rPr>
            <a:t>cause</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Helped raise money for a cause or </a:t>
          </a:r>
          <a:r>
            <a:rPr lang="en-US" sz="1400" b="1" kern="1200" dirty="0" smtClean="0">
              <a:solidFill>
                <a:srgbClr val="202945"/>
              </a:solidFill>
              <a:latin typeface="Franklin Gothic Book"/>
            </a:rPr>
            <a:t>campaign</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Influencing social values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Keeping up to date with political </a:t>
          </a:r>
          <a:r>
            <a:rPr lang="en-US" sz="1400" b="1" kern="1200" dirty="0" smtClean="0">
              <a:solidFill>
                <a:srgbClr val="202945"/>
              </a:solidFill>
              <a:latin typeface="Franklin Gothic Book"/>
            </a:rPr>
            <a:t>affairs </a:t>
          </a:r>
          <a:endParaRPr lang="en-US" sz="1400" b="1" kern="1200" dirty="0">
            <a:solidFill>
              <a:srgbClr val="202945"/>
            </a:solidFill>
            <a:latin typeface="Franklin Gothic Book"/>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a:t>
          </a:r>
          <a:r>
            <a:rPr lang="en-US" sz="1400" dirty="0" smtClean="0">
              <a:solidFill>
                <a:srgbClr val="202945"/>
              </a:solidFill>
            </a:rPr>
            <a:t>techniques)</a:t>
          </a:r>
          <a:endParaRPr lang="en-US" sz="1400" dirty="0">
            <a:solidFill>
              <a:srgbClr val="202945"/>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9.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132485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417179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a:t>sources used to cover </a:t>
            </a:r>
            <a:r>
              <a:rPr lang="en-US" baseline="0" dirty="0" smtClean="0"/>
              <a:t>first-year </a:t>
            </a:r>
            <a:r>
              <a:rPr lang="en-US" baseline="0" dirty="0"/>
              <a:t>educational expenses, types of financial aid, 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a:t>
            </a:r>
            <a:r>
              <a:rPr lang="en-US" dirty="0" smtClean="0">
                <a:solidFill>
                  <a:srgbClr val="000000"/>
                </a:solidFill>
              </a:rPr>
              <a:t>first-year’s </a:t>
            </a:r>
            <a:r>
              <a:rPr lang="en-US" dirty="0">
                <a:solidFill>
                  <a:srgbClr val="000000"/>
                </a:solidFill>
              </a:rPr>
              <a:t>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a:t>
            </a:r>
            <a:r>
              <a:rPr lang="en-US" dirty="0" smtClean="0"/>
              <a:t>are </a:t>
            </a:r>
            <a:r>
              <a:rPr lang="en-US" dirty="0"/>
              <a:t>measured by the Habits of Mind,</a:t>
            </a:r>
            <a:r>
              <a:rPr lang="en-US" baseline="0" dirty="0"/>
              <a:t> Pluralistic Orientation, Academic </a:t>
            </a:r>
            <a:r>
              <a:rPr lang="en-US" baseline="0" dirty="0" smtClean="0"/>
              <a:t>Self-Concept, </a:t>
            </a:r>
            <a:r>
              <a:rPr lang="en-US" baseline="0" dirty="0"/>
              <a:t>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highlights</a:t>
            </a:r>
            <a:r>
              <a:rPr lang="en-US" baseline="0" dirty="0" smtClean="0"/>
              <a:t> summer bridge participation, previous college coursework, and science/research self-efficacy</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response options include: “</a:t>
            </a:r>
            <a:r>
              <a:rPr lang="en-US" dirty="0" smtClean="0"/>
              <a:t>Absolutely,” </a:t>
            </a:r>
            <a:r>
              <a:rPr lang="en-US" dirty="0"/>
              <a:t>“Very,”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a:t>
            </a:r>
            <a:r>
              <a:rPr lang="en-US" dirty="0" smtClean="0"/>
              <a:t>they’re following </a:t>
            </a:r>
            <a:r>
              <a:rPr lang="en-US" dirty="0"/>
              <a:t>a Pre-Med or Pre-Law </a:t>
            </a:r>
            <a:r>
              <a:rPr lang="en-US" dirty="0" smtClean="0"/>
              <a:t>track, expected time-to-degree, and </a:t>
            </a:r>
            <a:r>
              <a:rPr lang="en-US" dirty="0"/>
              <a:t>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Options </a:t>
            </a:r>
            <a:r>
              <a:rPr lang="en-US" dirty="0"/>
              <a:t>are Yes/NO.  Report</a:t>
            </a:r>
            <a:r>
              <a:rPr lang="en-US" baseline="0" dirty="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a:t>
            </a:r>
            <a:r>
              <a:rPr lang="en-US" baseline="0" dirty="0" smtClean="0"/>
              <a:t>67 </a:t>
            </a:r>
            <a:r>
              <a:rPr lang="en-US" baseline="0" dirty="0"/>
              <a:t>career options on the questionnaire into 23 categories  (“Undecided”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a:t>
            </a:r>
            <a:r>
              <a:rPr lang="en-US" sz="1000" baseline="0" dirty="0" smtClean="0"/>
              <a:t>Responses are </a:t>
            </a:r>
            <a:r>
              <a:rPr lang="en-US" sz="1000" baseline="0" dirty="0"/>
              <a:t>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a:t>
            </a:r>
            <a:r>
              <a:rPr lang="en-US" sz="1000" dirty="0" smtClean="0"/>
              <a:t>Men/Trans Men,” and </a:t>
            </a:r>
            <a:r>
              <a:rPr lang="en-US" sz="1000" dirty="0"/>
              <a:t>“</a:t>
            </a:r>
            <a:r>
              <a:rPr lang="en-US" sz="1000" dirty="0" smtClean="0"/>
              <a:t>Women/Trans Women.” </a:t>
            </a:r>
            <a:r>
              <a:rPr lang="en-US" sz="1000" dirty="0"/>
              <a:t>Bar graphs depicting mean scores are shown for your institution and </a:t>
            </a:r>
            <a:r>
              <a:rPr lang="en-US" sz="1000" dirty="0" smtClean="0"/>
              <a:t>your comparison </a:t>
            </a:r>
            <a:r>
              <a:rPr lang="en-US" sz="1000" dirty="0"/>
              <a:t>group. CIRP Constructs have been scaled to a population mean of 50 with a standard deviation of 10.  More detailed information on constructs can be found at </a:t>
            </a:r>
            <a:r>
              <a:rPr lang="en-US" sz="1000" dirty="0" smtClean="0"/>
              <a:t>http://www.heri.ucla.edu/PDFs/constructs/technicalreport.pdf</a:t>
            </a:r>
            <a:endParaRPr lang="en-US" sz="1000" dirty="0"/>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123746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t>
            </a:r>
            <a:r>
              <a:rPr lang="en-US" dirty="0" smtClean="0"/>
              <a:t>sent, </a:t>
            </a:r>
            <a:r>
              <a:rPr lang="en-US" dirty="0"/>
              <a:t>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a:t>
            </a:r>
            <a:r>
              <a:rPr lang="en-US" u="none" dirty="0" smtClean="0"/>
              <a:t>particular.</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 name="Footer Placeholder 2"/>
          <p:cNvSpPr>
            <a:spLocks noGrp="1"/>
          </p:cNvSpPr>
          <p:nvPr>
            <p:ph type="ftr" sz="quarter" idx="10"/>
          </p:nvPr>
        </p:nvSpPr>
        <p:spPr/>
        <p:txBody>
          <a:bodyPr/>
          <a:lstStyle/>
          <a:p>
            <a:pPr>
              <a:defRPr/>
            </a:pPr>
            <a:r>
              <a:rPr lang="en-US" smtClean="0"/>
              <a:t>2017 CIRP Freshman Survey</a:t>
            </a:r>
            <a:endParaRPr lang="en-US" dirty="0"/>
          </a:p>
        </p:txBody>
      </p:sp>
      <p:sp>
        <p:nvSpPr>
          <p:cNvPr id="7" name="Slide Number Placeholder 6"/>
          <p:cNvSpPr>
            <a:spLocks noGrp="1"/>
          </p:cNvSpPr>
          <p:nvPr>
            <p:ph type="sldNum" sz="quarter" idx="11"/>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
        <p:nvSpPr>
          <p:cNvPr id="4" name="Footer Placeholder 3"/>
          <p:cNvSpPr>
            <a:spLocks noGrp="1"/>
          </p:cNvSpPr>
          <p:nvPr>
            <p:ph type="ftr" sz="quarter" idx="11"/>
          </p:nvPr>
        </p:nvSpPr>
        <p:spPr/>
        <p:txBody>
          <a:bodyPr/>
          <a:lstStyle/>
          <a:p>
            <a:pPr>
              <a:defRPr/>
            </a:pPr>
            <a:r>
              <a:rPr lang="en-US" smtClean="0"/>
              <a:t>2017 CIRP Freshman Survey</a:t>
            </a:r>
            <a:endParaRPr lang="en-US" dirty="0"/>
          </a:p>
        </p:txBody>
      </p:sp>
    </p:spTree>
    <p:extLst>
      <p:ext uri="{BB962C8B-B14F-4D97-AF65-F5344CB8AC3E}">
        <p14:creationId xmlns:p14="http://schemas.microsoft.com/office/powerpoint/2010/main" val="20779654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a:t>2017 CIRP Freshman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 id="2147484393"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 Target="slide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chart" Target="../charts/chart9.xml"/><Relationship Id="rId5" Type="http://schemas.openxmlformats.org/officeDocument/2006/relationships/tags" Target="../tags/tag19.xml"/><Relationship Id="rId10" Type="http://schemas.openxmlformats.org/officeDocument/2006/relationships/chart" Target="../charts/chart8.xml"/><Relationship Id="rId4" Type="http://schemas.openxmlformats.org/officeDocument/2006/relationships/tags" Target="../tags/tag18.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slide" Target="slide3.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23.xml"/><Relationship Id="rId5" Type="http://schemas.openxmlformats.org/officeDocument/2006/relationships/slide" Target="slide3.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 Id="rId6" Type="http://schemas.openxmlformats.org/officeDocument/2006/relationships/slide" Target="slide3.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 Id="rId6" Type="http://schemas.openxmlformats.org/officeDocument/2006/relationships/slide" Target="slide3.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 Id="rId6" Type="http://schemas.openxmlformats.org/officeDocument/2006/relationships/slide" Target="slide3.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7.xml"/><Relationship Id="rId5" Type="http://schemas.openxmlformats.org/officeDocument/2006/relationships/slide" Target="slide3.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slide" Target="slide3.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slide" Target="slide3.xml"/><Relationship Id="rId4" Type="http://schemas.openxmlformats.org/officeDocument/2006/relationships/chart" Target="../charts/chart28.xml"/></Relationships>
</file>

<file path=ppt/slides/_rels/slide3.xml.rels><?xml version="1.0" encoding="UTF-8" standalone="yes"?>
<Relationships xmlns="http://schemas.openxmlformats.org/package/2006/relationships"><Relationship Id="rId13" Type="http://schemas.openxmlformats.org/officeDocument/2006/relationships/slide" Target="slide17.xml"/><Relationship Id="rId18" Type="http://schemas.openxmlformats.org/officeDocument/2006/relationships/slide" Target="slide22.xml"/><Relationship Id="rId26" Type="http://schemas.openxmlformats.org/officeDocument/2006/relationships/slide" Target="slide30.xml"/><Relationship Id="rId3" Type="http://schemas.openxmlformats.org/officeDocument/2006/relationships/notesSlide" Target="../notesSlides/notesSlide3.xml"/><Relationship Id="rId21" Type="http://schemas.openxmlformats.org/officeDocument/2006/relationships/slide" Target="slide25.xml"/><Relationship Id="rId34" Type="http://schemas.openxmlformats.org/officeDocument/2006/relationships/slide" Target="slide38.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37.xml"/><Relationship Id="rId2" Type="http://schemas.openxmlformats.org/officeDocument/2006/relationships/slideLayout" Target="../slideLayouts/slideLayout2.xml"/><Relationship Id="rId16" Type="http://schemas.openxmlformats.org/officeDocument/2006/relationships/slide" Target="slide20.xml"/><Relationship Id="rId20" Type="http://schemas.openxmlformats.org/officeDocument/2006/relationships/slide" Target="slide24.xml"/><Relationship Id="rId29" Type="http://schemas.openxmlformats.org/officeDocument/2006/relationships/slide" Target="slide33.xml"/><Relationship Id="rId1" Type="http://schemas.openxmlformats.org/officeDocument/2006/relationships/tags" Target="../tags/tag4.xml"/><Relationship Id="rId6" Type="http://schemas.openxmlformats.org/officeDocument/2006/relationships/slide" Target="slide7.xml"/><Relationship Id="rId11" Type="http://schemas.openxmlformats.org/officeDocument/2006/relationships/slide" Target="slide13.xml"/><Relationship Id="rId24" Type="http://schemas.openxmlformats.org/officeDocument/2006/relationships/slide" Target="slide28.xml"/><Relationship Id="rId32" Type="http://schemas.openxmlformats.org/officeDocument/2006/relationships/slide" Target="slide36.xml"/><Relationship Id="rId5" Type="http://schemas.openxmlformats.org/officeDocument/2006/relationships/slide" Target="slide6.xml"/><Relationship Id="rId15" Type="http://schemas.openxmlformats.org/officeDocument/2006/relationships/slide" Target="slide19.xml"/><Relationship Id="rId23" Type="http://schemas.openxmlformats.org/officeDocument/2006/relationships/slide" Target="slide27.xml"/><Relationship Id="rId28" Type="http://schemas.openxmlformats.org/officeDocument/2006/relationships/slide" Target="slide32.xml"/><Relationship Id="rId36" Type="http://schemas.openxmlformats.org/officeDocument/2006/relationships/slide" Target="slide40.xml"/><Relationship Id="rId10" Type="http://schemas.openxmlformats.org/officeDocument/2006/relationships/slide" Target="slide11.xml"/><Relationship Id="rId19" Type="http://schemas.openxmlformats.org/officeDocument/2006/relationships/slide" Target="slide23.xml"/><Relationship Id="rId31" Type="http://schemas.openxmlformats.org/officeDocument/2006/relationships/slide" Target="slide35.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8.xml"/><Relationship Id="rId22" Type="http://schemas.openxmlformats.org/officeDocument/2006/relationships/slide" Target="slide26.xml"/><Relationship Id="rId27" Type="http://schemas.openxmlformats.org/officeDocument/2006/relationships/slide" Target="slide31.xml"/><Relationship Id="rId30" Type="http://schemas.openxmlformats.org/officeDocument/2006/relationships/slide" Target="slide34.xml"/><Relationship Id="rId35" Type="http://schemas.openxmlformats.org/officeDocument/2006/relationships/slide" Target="slide39.xml"/><Relationship Id="rId8" Type="http://schemas.openxmlformats.org/officeDocument/2006/relationships/slide" Target="slide9.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30.xml"/><Relationship Id="rId4" Type="http://schemas.openxmlformats.org/officeDocument/2006/relationships/slide" Target="slide3.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7.xml"/><Relationship Id="rId7"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 Target="slide3.xml"/><Relationship Id="rId5" Type="http://schemas.openxmlformats.org/officeDocument/2006/relationships/tags" Target="../tags/tag9.xml"/><Relationship Id="rId10" Type="http://schemas.openxmlformats.org/officeDocument/2006/relationships/chart" Target="../charts/chart2.xml"/><Relationship Id="rId4" Type="http://schemas.openxmlformats.org/officeDocument/2006/relationships/tags" Target="../tags/tag8.xml"/><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1.xml"/><Relationship Id="rId5" Type="http://schemas.openxmlformats.org/officeDocument/2006/relationships/slide" Target="slide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slide" Target="slide3.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slide" Target="slide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Rutgers University-Camden</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a:solidFill>
                  <a:srgbClr val="E74C39"/>
                </a:solidFill>
                <a:latin typeface="Franklin Gothic Book"/>
              </a:rPr>
              <a:t>2019</a:t>
            </a:r>
            <a:r>
              <a:rPr lang="en-US" dirty="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Rutgers University-Camden</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N=125</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4yr Colleges-medium selectivity</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N=8,280</a:t>
            </a:r>
            <a:endParaRPr lang="en-US" sz="1800" b="1" dirty="0">
              <a:solidFill>
                <a:schemeClr val="tx2">
                  <a:lumMod val="50000"/>
                </a:schemeClr>
              </a:solidFill>
              <a:latin typeface="Franklin Gothic Book"/>
            </a:endParaRPr>
          </a:p>
        </p:txBody>
      </p:sp>
    </p:spTree>
    <p:extLst>
      <p:ext uri="{BB962C8B-B14F-4D97-AF65-F5344CB8AC3E}">
        <p14:creationId xmlns:p14="http://schemas.microsoft.com/office/powerpoint/2010/main" val="390562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custDataLst>
              <p:tags r:id="rId1"/>
            </p:custDataLst>
          </p:nvPr>
        </p:nvSpPr>
        <p:spPr>
          <a:xfrm>
            <a:off x="914400" y="152400"/>
            <a:ext cx="8001000" cy="838200"/>
          </a:xfrm>
        </p:spPr>
        <p:txBody>
          <a:bodyPr/>
          <a:lstStyle/>
          <a:p>
            <a:pPr eaLnBrk="1" hangingPunct="1">
              <a:defRPr/>
            </a:pPr>
            <a:r>
              <a:rPr lang="en-US" dirty="0" smtClean="0">
                <a:solidFill>
                  <a:schemeClr val="bg1"/>
                </a:solidFill>
              </a:rPr>
              <a:t/>
            </a:r>
            <a:br>
              <a:rPr lang="en-US" dirty="0" smtClean="0">
                <a:solidFill>
                  <a:schemeClr val="bg1"/>
                </a:solidFill>
              </a:rPr>
            </a:br>
            <a:r>
              <a:rPr lang="en-US" dirty="0" smtClean="0">
                <a:solidFill>
                  <a:schemeClr val="bg1"/>
                </a:solidFill>
                <a:latin typeface="Franklin Gothic Book" panose="020B0503020102020204" pitchFamily="34" charset="0"/>
              </a:rPr>
              <a:t>College Acceptance</a:t>
            </a:r>
            <a:r>
              <a:rPr lang="en-US" dirty="0" smtClean="0">
                <a:solidFill>
                  <a:schemeClr val="bg1"/>
                </a:solidFill>
              </a:rPr>
              <a:t/>
            </a:r>
            <a:br>
              <a:rPr lang="en-US" dirty="0" smtClean="0">
                <a:solidFill>
                  <a:schemeClr val="bg1"/>
                </a:solidFill>
              </a:rPr>
            </a:br>
            <a:r>
              <a:rPr lang="en-US" sz="1600" dirty="0" smtClean="0">
                <a:solidFill>
                  <a:schemeClr val="bg1"/>
                </a:solidFill>
              </a:rPr>
              <a:t/>
            </a:r>
            <a:br>
              <a:rPr lang="en-US" sz="1600" dirty="0" smtClean="0">
                <a:solidFill>
                  <a:schemeClr val="bg1"/>
                </a:solidFill>
              </a:rPr>
            </a:br>
            <a:endParaRPr lang="en-US" sz="1600" dirty="0" smtClean="0">
              <a:solidFill>
                <a:schemeClr val="bg1"/>
              </a:solidFill>
            </a:endParaRPr>
          </a:p>
        </p:txBody>
      </p:sp>
      <p:graphicFrame>
        <p:nvGraphicFramePr>
          <p:cNvPr id="7" name="Accepted"/>
          <p:cNvGraphicFramePr/>
          <p:nvPr>
            <p:custDataLst>
              <p:tags r:id="rId2"/>
            </p:custDataLst>
            <p:extLst>
              <p:ext uri="{D42A27DB-BD31-4B8C-83A1-F6EECF244321}">
                <p14:modId xmlns:p14="http://schemas.microsoft.com/office/powerpoint/2010/main" val="1457690615"/>
              </p:ext>
            </p:extLst>
          </p:nvPr>
        </p:nvGraphicFramePr>
        <p:xfrm>
          <a:off x="228600" y="2082463"/>
          <a:ext cx="3124200" cy="380067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9" name="First choice"/>
          <p:cNvGraphicFramePr/>
          <p:nvPr>
            <p:custDataLst>
              <p:tags r:id="rId3"/>
            </p:custDataLst>
            <p:extLst>
              <p:ext uri="{D42A27DB-BD31-4B8C-83A1-F6EECF244321}">
                <p14:modId xmlns:p14="http://schemas.microsoft.com/office/powerpoint/2010/main" val="2797235759"/>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11"/>
          </a:graphicData>
        </a:graphic>
      </p:graphicFrame>
      <p:sp>
        <p:nvSpPr>
          <p:cNvPr id="11" name="TextBox 10"/>
          <p:cNvSpPr txBox="1"/>
          <p:nvPr>
            <p:custDataLst>
              <p:tags r:id="rId4"/>
            </p:custDataLst>
          </p:nvPr>
        </p:nvSpPr>
        <p:spPr>
          <a:xfrm>
            <a:off x="3886200" y="762000"/>
            <a:ext cx="5029200" cy="424732"/>
          </a:xfrm>
          <a:prstGeom prst="rect">
            <a:avLst/>
          </a:prstGeom>
          <a:noFill/>
        </p:spPr>
        <p:txBody>
          <a:bodyPr wrap="square" rtlCol="0">
            <a:spAutoFit/>
          </a:bodyPr>
          <a:lstStyle/>
          <a:p>
            <a:pPr algn="ctr"/>
            <a:r>
              <a:rPr lang="en-US" b="1" dirty="0" smtClean="0">
                <a:solidFill>
                  <a:srgbClr val="E74C39"/>
                </a:solidFill>
                <a:latin typeface="Franklin Gothic Book" panose="020B0503020102020204" pitchFamily="34" charset="0"/>
              </a:rPr>
              <a:t>Is this </a:t>
            </a:r>
            <a:r>
              <a:rPr lang="en-US" sz="2160" b="1" dirty="0" smtClean="0">
                <a:solidFill>
                  <a:srgbClr val="E74C39"/>
                </a:solidFill>
                <a:latin typeface="Franklin Gothic Book" panose="020B0503020102020204" pitchFamily="34" charset="0"/>
              </a:rPr>
              <a:t>college</a:t>
            </a:r>
            <a:r>
              <a:rPr lang="en-US" b="1" dirty="0" smtClean="0">
                <a:solidFill>
                  <a:srgbClr val="E74C39"/>
                </a:solidFill>
                <a:latin typeface="Franklin Gothic Book" panose="020B0503020102020204" pitchFamily="34" charset="0"/>
              </a:rPr>
              <a:t> your…</a:t>
            </a:r>
            <a:endParaRPr lang="en-US" b="1" dirty="0">
              <a:solidFill>
                <a:srgbClr val="E74C39"/>
              </a:solidFill>
              <a:latin typeface="Franklin Gothic Book" panose="020B0503020102020204" pitchFamily="34" charset="0"/>
            </a:endParaRPr>
          </a:p>
        </p:txBody>
      </p:sp>
      <p:sp>
        <p:nvSpPr>
          <p:cNvPr id="8" name="Footer Placeholder 1"/>
          <p:cNvSpPr txBox="1">
            <a:spLocks/>
          </p:cNvSpPr>
          <p:nvPr>
            <p:custDataLst>
              <p:tags r:id="rId5"/>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2019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2" name="Slide Number Placeholder 4"/>
          <p:cNvSpPr txBox="1">
            <a:spLocks/>
          </p:cNvSpPr>
          <p:nvPr>
            <p:custDataLst>
              <p:tags r:id="rId6"/>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2" name="TextBox 1"/>
          <p:cNvSpPr txBox="1"/>
          <p:nvPr>
            <p:custDataLst>
              <p:tags r:id="rId7"/>
            </p:custDataLst>
          </p:nvPr>
        </p:nvSpPr>
        <p:spPr>
          <a:xfrm>
            <a:off x="197985" y="1412402"/>
            <a:ext cx="3078615" cy="1015663"/>
          </a:xfrm>
          <a:prstGeom prst="rect">
            <a:avLst/>
          </a:prstGeom>
          <a:noFill/>
        </p:spPr>
        <p:txBody>
          <a:bodyPr wrap="square" rtlCol="0">
            <a:spAutoFit/>
          </a:bodyPr>
          <a:lstStyle/>
          <a:p>
            <a:pPr algn="ctr"/>
            <a:r>
              <a:rPr lang="en-US" b="1" dirty="0">
                <a:solidFill>
                  <a:srgbClr val="E74C39"/>
                </a:solidFill>
                <a:latin typeface="Franklin Gothic Book" panose="020B0503020102020204" pitchFamily="34" charset="0"/>
              </a:rPr>
              <a:t>Were you accepted by your first choice college?</a:t>
            </a:r>
          </a:p>
          <a:p>
            <a:endParaRPr lang="en-US" dirty="0"/>
          </a:p>
        </p:txBody>
      </p:sp>
      <p:sp>
        <p:nvSpPr>
          <p:cNvPr id="13"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2"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143604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custDataLst>
              <p:tags r:id="rId1"/>
            </p:custDataLst>
            <p:extLst>
              <p:ext uri="{D42A27DB-BD31-4B8C-83A1-F6EECF244321}">
                <p14:modId xmlns:p14="http://schemas.microsoft.com/office/powerpoint/2010/main" val="3680996714"/>
              </p:ext>
            </p:extLst>
          </p:nvPr>
        </p:nvGraphicFramePr>
        <p:xfrm>
          <a:off x="152400" y="1350496"/>
          <a:ext cx="8744919" cy="447880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34290" y="121621"/>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5" name="Rectangle 6"/>
          <p:cNvSpPr>
            <a:spLocks noChangeArrowheads="1"/>
          </p:cNvSpPr>
          <p:nvPr/>
        </p:nvSpPr>
        <p:spPr bwMode="auto">
          <a:xfrm>
            <a:off x="2973388" y="593041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a:t>
            </a:r>
            <a:r>
              <a:rPr lang="en-US" sz="1200" dirty="0" smtClean="0">
                <a:solidFill>
                  <a:srgbClr val="202945"/>
                </a:solidFill>
                <a:latin typeface="+mn-lt"/>
              </a:rPr>
              <a:t>     </a:t>
            </a:r>
            <a:r>
              <a:rPr lang="en-US" sz="1200" dirty="0">
                <a:solidFill>
                  <a:srgbClr val="202945"/>
                </a:solidFill>
                <a:latin typeface="+mn-lt"/>
              </a:rPr>
              <a:t>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2" name="Rectangle 11"/>
          <p:cNvSpPr/>
          <p:nvPr/>
        </p:nvSpPr>
        <p:spPr bwMode="auto">
          <a:xfrm>
            <a:off x="3125788" y="640166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125788" y="619574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706298" y="6195744"/>
            <a:ext cx="95892" cy="9589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5988" y="639274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21920" y="642610"/>
            <a:ext cx="9144000" cy="707886"/>
          </a:xfrm>
          <a:prstGeom prst="rect">
            <a:avLst/>
          </a:prstGeom>
          <a:noFill/>
        </p:spPr>
        <p:txBody>
          <a:bodyPr wrap="square" rtlCol="0">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br>
              <a:rPr lang="en-US" b="1" kern="0" dirty="0">
                <a:solidFill>
                  <a:srgbClr val="E74C39"/>
                </a:solidFill>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322963518"/>
              </p:ext>
            </p:extLst>
          </p:nvPr>
        </p:nvGraphicFramePr>
        <p:xfrm>
          <a:off x="152400" y="1368178"/>
          <a:ext cx="8744919" cy="450264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9050" y="584091"/>
            <a:ext cx="9144000" cy="707886"/>
          </a:xfrm>
          <a:prstGeom prst="rect">
            <a:avLst/>
          </a:prstGeom>
          <a:noFill/>
        </p:spPr>
        <p:txBody>
          <a:bodyPr wrap="square" rtlCol="0" anchor="t">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r>
              <a:rPr lang="en-US" b="1" kern="0" dirty="0">
                <a:latin typeface="Franklin Gothic Book" panose="020B0503020102020204" pitchFamily="34" charset="0"/>
                <a:ea typeface="+mj-ea"/>
                <a:cs typeface="+mj-cs"/>
              </a:rPr>
              <a:t/>
            </a:r>
            <a:br>
              <a:rPr lang="en-US" b="1" kern="0" dirty="0">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itle 1"/>
          <p:cNvSpPr txBox="1">
            <a:spLocks/>
          </p:cNvSpPr>
          <p:nvPr/>
        </p:nvSpPr>
        <p:spPr bwMode="auto">
          <a:xfrm>
            <a:off x="3175" y="152399"/>
            <a:ext cx="9140825" cy="609601"/>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panose="020B0503020102020204" pitchFamily="34" charset="0"/>
              </a:rPr>
              <a:t>College Choice</a:t>
            </a:r>
            <a:endParaRPr lang="en-US" sz="2160" kern="0" dirty="0">
              <a:solidFill>
                <a:srgbClr val="202945"/>
              </a:solidFill>
              <a:latin typeface="Franklin Gothic Book" panose="020B0503020102020204" pitchFamily="34" charset="0"/>
            </a:endParaRPr>
          </a:p>
        </p:txBody>
      </p:sp>
      <p:sp>
        <p:nvSpPr>
          <p:cNvPr id="18" name="Rectangle 6"/>
          <p:cNvSpPr>
            <a:spLocks noChangeArrowheads="1"/>
          </p:cNvSpPr>
          <p:nvPr/>
        </p:nvSpPr>
        <p:spPr bwMode="auto">
          <a:xfrm>
            <a:off x="2865120" y="587082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9" name="Rectangle 18"/>
          <p:cNvSpPr/>
          <p:nvPr/>
        </p:nvSpPr>
        <p:spPr bwMode="auto">
          <a:xfrm>
            <a:off x="3017520" y="634207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3017520" y="613615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617720" y="6136154"/>
            <a:ext cx="89208" cy="89208"/>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617720" y="633315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218984156"/>
              </p:ext>
            </p:extLst>
          </p:nvPr>
        </p:nvGraphicFramePr>
        <p:xfrm>
          <a:off x="152400" y="1065213"/>
          <a:ext cx="8744919" cy="480218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0"/>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000" dirty="0">
                <a:solidFill>
                  <a:srgbClr val="E74C39"/>
                </a:solidFill>
                <a:latin typeface="Franklin Gothic Book"/>
              </a:rPr>
              <a:t>How important was each reason in your decision to attend </a:t>
            </a:r>
            <a:r>
              <a:rPr lang="en-US" sz="2000" i="1" u="sng" dirty="0">
                <a:solidFill>
                  <a:srgbClr val="E74C39"/>
                </a:solidFill>
                <a:latin typeface="Franklin Gothic Book"/>
              </a:rPr>
              <a:t>this college</a:t>
            </a:r>
            <a:r>
              <a:rPr lang="en-US" sz="2000" dirty="0">
                <a:solidFill>
                  <a:srgbClr val="E74C39"/>
                </a:solidFill>
                <a:latin typeface="Franklin Gothic Book"/>
              </a:rPr>
              <a:t>?</a:t>
            </a:r>
          </a:p>
        </p:txBody>
      </p:sp>
      <p:sp>
        <p:nvSpPr>
          <p:cNvPr id="5" name="Rectangle 6"/>
          <p:cNvSpPr>
            <a:spLocks noChangeArrowheads="1"/>
          </p:cNvSpPr>
          <p:nvPr/>
        </p:nvSpPr>
        <p:spPr bwMode="auto">
          <a:xfrm>
            <a:off x="2895600" y="5867400"/>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048000" y="61722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048000" y="63246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648200" y="61722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3246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673081536"/>
              </p:ext>
            </p:extLst>
          </p:nvPr>
        </p:nvGraphicFramePr>
        <p:xfrm>
          <a:off x="152400" y="1143001"/>
          <a:ext cx="8744919" cy="4419599"/>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itle 1"/>
          <p:cNvSpPr txBox="1">
            <a:spLocks/>
          </p:cNvSpPr>
          <p:nvPr/>
        </p:nvSpPr>
        <p:spPr bwMode="auto">
          <a:xfrm>
            <a:off x="381000" y="777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r>
              <a:rPr lang="en-US" kern="0" dirty="0">
                <a:solidFill>
                  <a:schemeClr val="tx1"/>
                </a:solidFill>
              </a:rPr>
              <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Rectangle 6"/>
          <p:cNvSpPr>
            <a:spLocks noChangeArrowheads="1"/>
          </p:cNvSpPr>
          <p:nvPr/>
        </p:nvSpPr>
        <p:spPr bwMode="auto">
          <a:xfrm>
            <a:off x="3048000" y="5788759"/>
            <a:ext cx="38100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8" name="Rectangle 17"/>
          <p:cNvSpPr/>
          <p:nvPr/>
        </p:nvSpPr>
        <p:spPr bwMode="auto">
          <a:xfrm>
            <a:off x="3200400" y="6093559"/>
            <a:ext cx="64168"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9" name="Rectangle 18"/>
          <p:cNvSpPr/>
          <p:nvPr/>
        </p:nvSpPr>
        <p:spPr bwMode="auto">
          <a:xfrm>
            <a:off x="3200400" y="6245959"/>
            <a:ext cx="64168"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4800600" y="6093559"/>
            <a:ext cx="64168"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245959"/>
            <a:ext cx="64168"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787310693"/>
              </p:ext>
            </p:extLst>
          </p:nvPr>
        </p:nvGraphicFramePr>
        <p:xfrm>
          <a:off x="152400" y="11430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6"/>
          <p:cNvSpPr>
            <a:spLocks noChangeArrowheads="1"/>
          </p:cNvSpPr>
          <p:nvPr/>
        </p:nvSpPr>
        <p:spPr bwMode="auto">
          <a:xfrm>
            <a:off x="3048000" y="5754469"/>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059269"/>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211669"/>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059269"/>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211669"/>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itle 1"/>
          <p:cNvSpPr txBox="1">
            <a:spLocks/>
          </p:cNvSpPr>
          <p:nvPr/>
        </p:nvSpPr>
        <p:spPr bwMode="auto">
          <a:xfrm>
            <a:off x="306387" y="1539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r>
              <a:rPr lang="en-US" kern="0" dirty="0">
                <a:solidFill>
                  <a:schemeClr val="tx1"/>
                </a:solidFill>
              </a:rPr>
              <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Financing College </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371690589"/>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a:rPr>
              <a:t>Financing College</a:t>
            </a:r>
            <a:r>
              <a:rPr lang="en-US" kern="0" dirty="0">
                <a:solidFill>
                  <a:schemeClr val="tx1"/>
                </a:solidFill>
              </a:rPr>
              <a:t/>
            </a:r>
            <a:br>
              <a:rPr lang="en-US" kern="0" dirty="0">
                <a:solidFill>
                  <a:schemeClr val="tx1"/>
                </a:solidFill>
              </a:rPr>
            </a:br>
            <a:r>
              <a:rPr lang="en-US" sz="2150" kern="1200" dirty="0">
                <a:solidFill>
                  <a:srgbClr val="E74C39"/>
                </a:solidFill>
                <a:latin typeface="Franklin Gothic Book"/>
              </a:rPr>
              <a:t>Students’ </a:t>
            </a:r>
            <a:r>
              <a:rPr lang="en-US" sz="2150" kern="1200" dirty="0" smtClean="0">
                <a:solidFill>
                  <a:srgbClr val="E74C39"/>
                </a:solidFill>
                <a:latin typeface="Franklin Gothic Book"/>
              </a:rPr>
              <a:t>first-year </a:t>
            </a:r>
            <a:r>
              <a:rPr lang="en-US" sz="2150" kern="1200" dirty="0">
                <a:solidFill>
                  <a:srgbClr val="E74C39"/>
                </a:solidFill>
                <a:latin typeface="Franklin Gothic Book"/>
              </a:rPr>
              <a:t>funding sources:</a:t>
            </a:r>
            <a:endParaRPr lang="en-US" sz="2150" kern="0" dirty="0">
              <a:solidFill>
                <a:srgbClr val="E74C39"/>
              </a:solidFill>
              <a:latin typeface="Franklin Gothic Book"/>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061695535"/>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 to finance your college education?</a:t>
            </a: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047430726"/>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a:t>
            </a:r>
            <a:r>
              <a:rPr lang="en-US" dirty="0" smtClean="0">
                <a:solidFill>
                  <a:srgbClr val="202945"/>
                </a:solidFill>
                <a:latin typeface="Franklin Gothic Book"/>
              </a:rPr>
              <a:t>. </a:t>
            </a:r>
            <a:r>
              <a:rPr lang="en-US" dirty="0">
                <a:solidFill>
                  <a:srgbClr val="202945"/>
                </a:solidFill>
                <a:latin typeface="Franklin Gothic Book"/>
              </a:rPr>
              <a:t>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smtClean="0">
                <a:solidFill>
                  <a:srgbClr val="E74C39"/>
                </a:solidFill>
                <a:latin typeface="Franklin Gothic Book"/>
              </a:rPr>
              <a:t>College Preparation</a:t>
            </a:r>
            <a:endParaRPr lang="en-US" sz="2400" dirty="0">
              <a:solidFill>
                <a:srgbClr val="E74C39"/>
              </a:solidFill>
              <a:latin typeface="Franklin Gothic Book"/>
            </a:endParaRP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FIRST-YEAR 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knowledge, and abilities in the curriculum and co-curriculum.</a:t>
            </a:r>
          </a:p>
        </p:txBody>
      </p:sp>
      <p:sp>
        <p:nvSpPr>
          <p:cNvPr id="4" name="Rectangle 2"/>
          <p:cNvSpPr txBox="1">
            <a:spLocks noChangeArrowheads="1"/>
          </p:cNvSpPr>
          <p:nvPr/>
        </p:nvSpPr>
        <p:spPr bwMode="auto">
          <a:xfrm>
            <a:off x="0" y="2362200"/>
            <a:ext cx="9164444"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High School Experiences</a:t>
            </a:r>
            <a:endParaRPr lang="en-US" sz="4400" b="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Medium" panose="020B0603020102020204" pitchFamily="34" charset="0"/>
              </a:rPr>
              <a:t>High School Experiences</a:t>
            </a:r>
            <a:r>
              <a:rPr lang="en-US" dirty="0">
                <a:solidFill>
                  <a:schemeClr val="tx1"/>
                </a:solidFill>
                <a:latin typeface="Franklin Gothic Medium" panose="020B0603020102020204" pitchFamily="34" charset="0"/>
              </a:rPr>
              <a:t/>
            </a:r>
            <a:br>
              <a:rPr lang="en-US" dirty="0">
                <a:solidFill>
                  <a:schemeClr val="tx1"/>
                </a:solidFill>
                <a:latin typeface="Franklin Gothic Medium" panose="020B0603020102020204" pitchFamily="34" charset="0"/>
              </a:rPr>
            </a:br>
            <a:r>
              <a:rPr lang="en-US" sz="2150" dirty="0">
                <a:solidFill>
                  <a:srgbClr val="E74C39"/>
                </a:solidFill>
                <a:latin typeface="Franklin Gothic Book"/>
              </a:rPr>
              <a:t>Please mark which of the following courses you have completed.</a:t>
            </a:r>
          </a:p>
        </p:txBody>
      </p:sp>
      <p:graphicFrame>
        <p:nvGraphicFramePr>
          <p:cNvPr id="5" name="Course completion"/>
          <p:cNvGraphicFramePr>
            <a:graphicFrameLocks noGrp="1"/>
          </p:cNvGraphicFramePr>
          <p:nvPr>
            <p:ph idx="1"/>
            <p:extLst>
              <p:ext uri="{D42A27DB-BD31-4B8C-83A1-F6EECF244321}">
                <p14:modId xmlns:p14="http://schemas.microsoft.com/office/powerpoint/2010/main" val="2878730437"/>
              </p:ext>
            </p:extLst>
          </p:nvPr>
        </p:nvGraphicFramePr>
        <p:xfrm>
          <a:off x="608012" y="1370012"/>
          <a:ext cx="7924800" cy="5183188"/>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Your 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2124559839"/>
              </p:ext>
            </p:extLst>
          </p:nvPr>
        </p:nvGraphicFramePr>
        <p:xfrm>
          <a:off x="0" y="1600200"/>
          <a:ext cx="71628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i="1" dirty="0">
                <a:solidFill>
                  <a:srgbClr val="E74C39"/>
                </a:solidFill>
                <a:latin typeface="Franklin Gothic"/>
              </a:rPr>
              <a:t>Habits of Mind </a:t>
            </a:r>
            <a:r>
              <a:rPr lang="en-US" sz="1600" dirty="0">
                <a:solidFill>
                  <a:srgbClr val="E74C39"/>
                </a:solidFill>
                <a:latin typeface="Franklin Gothic"/>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Seek </a:t>
            </a:r>
            <a:r>
              <a:rPr lang="en-US" sz="1200" b="1" dirty="0">
                <a:solidFill>
                  <a:schemeClr val="bg2"/>
                </a:solidFill>
                <a:latin typeface="Franklin Gothic Book"/>
              </a:rPr>
              <a:t>solutions to problems and explain them to </a:t>
            </a:r>
            <a:r>
              <a:rPr lang="en-US" sz="1200" b="1" dirty="0" smtClean="0">
                <a:solidFill>
                  <a:schemeClr val="bg2"/>
                </a:solidFill>
                <a:latin typeface="Franklin Gothic Book"/>
              </a:rPr>
              <a:t>others </a:t>
            </a:r>
          </a:p>
          <a:p>
            <a:pPr marL="171450" indent="-171450">
              <a:buFont typeface="Arial"/>
              <a:buChar char="•"/>
              <a:defRPr/>
            </a:pPr>
            <a:r>
              <a:rPr lang="en-US" sz="1200" b="1" dirty="0">
                <a:solidFill>
                  <a:schemeClr val="bg2"/>
                </a:solidFill>
                <a:latin typeface="Franklin Gothic Book"/>
              </a:rPr>
              <a:t>Support your opinions with a logical argument </a:t>
            </a:r>
          </a:p>
          <a:p>
            <a:pPr marL="171450" indent="-171450">
              <a:buFont typeface="Arial"/>
              <a:buChar char="•"/>
              <a:defRPr/>
            </a:pPr>
            <a:r>
              <a:rPr lang="en-US" sz="1200" b="1" dirty="0">
                <a:solidFill>
                  <a:schemeClr val="bg2"/>
                </a:solidFill>
                <a:latin typeface="Franklin Gothic Book"/>
              </a:rPr>
              <a:t>Look up scientific research articles and resources </a:t>
            </a:r>
          </a:p>
          <a:p>
            <a:pPr marL="171450" indent="-171450">
              <a:buFont typeface="Arial"/>
              <a:buChar char="•"/>
              <a:defRPr/>
            </a:pPr>
            <a:r>
              <a:rPr lang="en-US" sz="1200" b="1" dirty="0">
                <a:solidFill>
                  <a:schemeClr val="bg2"/>
                </a:solidFill>
                <a:latin typeface="Franklin Gothic Book"/>
              </a:rPr>
              <a:t>Take a risk because you felt you had more to gain </a:t>
            </a:r>
          </a:p>
          <a:p>
            <a:pPr marL="171450" indent="-171450">
              <a:buFont typeface="Arial"/>
              <a:buChar char="•"/>
              <a:defRPr/>
            </a:pPr>
            <a:r>
              <a:rPr lang="en-US" sz="1200" b="1" dirty="0" smtClean="0">
                <a:solidFill>
                  <a:schemeClr val="bg2"/>
                </a:solidFill>
                <a:latin typeface="Franklin Gothic Book"/>
              </a:rPr>
              <a:t>Accept </a:t>
            </a:r>
            <a:r>
              <a:rPr lang="en-US" sz="1200" b="1" dirty="0">
                <a:solidFill>
                  <a:schemeClr val="bg2"/>
                </a:solidFill>
                <a:latin typeface="Franklin Gothic Book"/>
              </a:rPr>
              <a:t>mistakes as part of the </a:t>
            </a:r>
            <a:r>
              <a:rPr lang="en-US" sz="1200" b="1" dirty="0" smtClean="0">
                <a:solidFill>
                  <a:schemeClr val="bg2"/>
                </a:solidFill>
                <a:latin typeface="Franklin Gothic Book"/>
              </a:rPr>
              <a:t>learning process </a:t>
            </a: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Take on a challenge that scares you </a:t>
            </a:r>
          </a:p>
          <a:p>
            <a:pPr marL="171450" indent="-171450">
              <a:buFont typeface="Arial"/>
              <a:buChar char="•"/>
              <a:defRPr/>
            </a:pPr>
            <a:r>
              <a:rPr lang="en-US" sz="1200" b="1" dirty="0" smtClean="0">
                <a:solidFill>
                  <a:schemeClr val="bg2"/>
                </a:solidFill>
                <a:latin typeface="Franklin Gothic Book"/>
              </a:rPr>
              <a:t>Ask questions in class</a:t>
            </a:r>
          </a:p>
          <a:p>
            <a:pPr marL="171450" indent="-171450">
              <a:buFont typeface="Arial"/>
              <a:buChar char="•"/>
              <a:defRPr/>
            </a:pPr>
            <a:r>
              <a:rPr lang="en-US" sz="1200" b="1" dirty="0" smtClean="0">
                <a:solidFill>
                  <a:schemeClr val="bg2"/>
                </a:solidFill>
                <a:latin typeface="Franklin Gothic Book"/>
              </a:rPr>
              <a:t>Explore topics on your own, even though it was not required for a class </a:t>
            </a:r>
          </a:p>
          <a:p>
            <a:pPr marL="171450" indent="-171450">
              <a:buFont typeface="Arial"/>
              <a:buChar char="•"/>
              <a:defRPr/>
            </a:pPr>
            <a:r>
              <a:rPr lang="en-US" sz="1200" b="1" dirty="0" smtClean="0">
                <a:solidFill>
                  <a:schemeClr val="bg2"/>
                </a:solidFill>
                <a:latin typeface="Franklin Gothic Book"/>
              </a:rPr>
              <a:t>Evaluate </a:t>
            </a:r>
            <a:r>
              <a:rPr lang="en-US" sz="1200" b="1" dirty="0">
                <a:solidFill>
                  <a:schemeClr val="bg2"/>
                </a:solidFill>
                <a:latin typeface="Franklin Gothic Book"/>
              </a:rPr>
              <a:t>the quality or reliability of information you received </a:t>
            </a:r>
          </a:p>
          <a:p>
            <a:pPr marL="171450" indent="-171450">
              <a:buFont typeface="Arial"/>
              <a:buChar char="•"/>
              <a:defRPr/>
            </a:pPr>
            <a:r>
              <a:rPr lang="en-US" sz="1200" b="1" dirty="0">
                <a:solidFill>
                  <a:schemeClr val="bg2"/>
                </a:solidFill>
                <a:latin typeface="Franklin Gothic Book"/>
              </a:rPr>
              <a:t>Seek alternative solutions to a </a:t>
            </a:r>
            <a:r>
              <a:rPr lang="en-US" sz="1200" b="1" dirty="0" smtClean="0">
                <a:solidFill>
                  <a:schemeClr val="bg2"/>
                </a:solidFill>
                <a:latin typeface="Franklin Gothic Book"/>
              </a:rPr>
              <a:t>problem </a:t>
            </a: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Analyze </a:t>
            </a:r>
            <a:r>
              <a:rPr lang="en-US" sz="1200" b="1" dirty="0">
                <a:solidFill>
                  <a:schemeClr val="bg2"/>
                </a:solidFill>
                <a:latin typeface="Franklin Gothic Book"/>
              </a:rPr>
              <a:t>multiple sources of information before coming to a </a:t>
            </a:r>
            <a:r>
              <a:rPr lang="en-US" sz="1200" b="1" dirty="0" smtClean="0">
                <a:solidFill>
                  <a:schemeClr val="bg2"/>
                </a:solidFill>
                <a:latin typeface="Franklin Gothic Book"/>
              </a:rPr>
              <a:t>conclusion </a:t>
            </a:r>
            <a:endParaRPr lang="en-US" sz="1200" b="1" dirty="0">
              <a:solidFill>
                <a:schemeClr val="bg2"/>
              </a:solidFill>
              <a:latin typeface="Franklin Gothic Book"/>
            </a:endParaRP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4"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extLst>
              <p:ext uri="{D42A27DB-BD31-4B8C-83A1-F6EECF244321}">
                <p14:modId xmlns:p14="http://schemas.microsoft.com/office/powerpoint/2010/main" val="2132840234"/>
              </p:ext>
            </p:extLst>
          </p:nvPr>
        </p:nvGraphicFramePr>
        <p:xfrm>
          <a:off x="221391" y="1476487"/>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577975655"/>
              </p:ext>
            </p:extLst>
          </p:nvPr>
        </p:nvGraphicFramePr>
        <p:xfrm>
          <a:off x="152400" y="1676400"/>
          <a:ext cx="6477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758927" y="1895587"/>
            <a:ext cx="33528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marL="285750" indent="-285750">
              <a:buFont typeface="Arial" panose="020B0604020202020204" pitchFamily="34" charset="0"/>
              <a:buChar char="•"/>
              <a:defRPr/>
            </a:pPr>
            <a:endParaRPr lang="en-US" sz="1400" b="1" u="sng" dirty="0">
              <a:solidFill>
                <a:srgbClr val="202945"/>
              </a:solidFill>
              <a:latin typeface="Franklin Gothic Book"/>
            </a:endParaRPr>
          </a:p>
          <a:p>
            <a:pPr marL="404813" indent="-285750">
              <a:buFont typeface="Arial" panose="020B0604020202020204" pitchFamily="34" charset="0"/>
              <a:buChar char="•"/>
              <a:defRPr/>
            </a:pPr>
            <a:r>
              <a:rPr lang="en-US" sz="1400" b="1" dirty="0">
                <a:solidFill>
                  <a:srgbClr val="202945"/>
                </a:solidFill>
                <a:latin typeface="Franklin Gothic Book"/>
              </a:rPr>
              <a:t>Ability to see the world from someone else's perspective </a:t>
            </a:r>
          </a:p>
          <a:p>
            <a:pPr marL="404813" indent="-285750">
              <a:buFont typeface="Arial" panose="020B0604020202020204" pitchFamily="34" charset="0"/>
              <a:buChar char="•"/>
              <a:defRPr/>
            </a:pP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a:t>
            </a:r>
            <a:r>
              <a:rPr lang="en-US" sz="1400" b="1" dirty="0" smtClean="0">
                <a:solidFill>
                  <a:srgbClr val="202945"/>
                </a:solidFill>
                <a:latin typeface="Franklin Gothic Book"/>
              </a:rPr>
              <a:t>beliefs </a:t>
            </a:r>
          </a:p>
          <a:p>
            <a:pPr marL="404813" indent="-285750">
              <a:buFont typeface="Arial" panose="020B0604020202020204" pitchFamily="34" charset="0"/>
              <a:buChar char="•"/>
              <a:defRPr/>
            </a:pPr>
            <a:r>
              <a:rPr lang="en-US" sz="1400" b="1" dirty="0">
                <a:solidFill>
                  <a:srgbClr val="202945"/>
                </a:solidFill>
                <a:latin typeface="Franklin Gothic Book"/>
              </a:rPr>
              <a:t>Openness to having my views challenged </a:t>
            </a:r>
          </a:p>
          <a:p>
            <a:pPr marL="404813" indent="-285750">
              <a:buFont typeface="Arial" panose="020B0604020202020204" pitchFamily="34" charset="0"/>
              <a:buChar char="•"/>
              <a:defRPr/>
            </a:pPr>
            <a:r>
              <a:rPr lang="en-US" sz="1400" b="1" dirty="0">
                <a:solidFill>
                  <a:srgbClr val="202945"/>
                </a:solidFill>
                <a:latin typeface="Franklin Gothic Book"/>
              </a:rPr>
              <a:t>Ability to discuss and negotiate controversial issues </a:t>
            </a:r>
          </a:p>
          <a:p>
            <a:pPr marL="404813" indent="-285750">
              <a:buFont typeface="Arial" panose="020B0604020202020204" pitchFamily="34" charset="0"/>
              <a:buChar char="•"/>
              <a:defRPr/>
            </a:pPr>
            <a:r>
              <a:rPr lang="en-US" sz="1400" b="1" dirty="0">
                <a:solidFill>
                  <a:srgbClr val="202945"/>
                </a:solidFill>
                <a:latin typeface="Franklin Gothic Book"/>
              </a:rPr>
              <a:t>Ability to work cooperatively with diverse </a:t>
            </a:r>
            <a:r>
              <a:rPr lang="en-US" sz="1400" b="1" dirty="0" smtClean="0">
                <a:solidFill>
                  <a:srgbClr val="202945"/>
                </a:solidFill>
                <a:latin typeface="Franklin Gothic Book"/>
              </a:rPr>
              <a:t>people </a:t>
            </a:r>
            <a:endParaRPr lang="en-US" sz="1400" b="1" dirty="0">
              <a:solidFill>
                <a:srgbClr val="202945"/>
              </a:solidFill>
              <a:latin typeface="Franklin Gothic Book"/>
            </a:endParaRP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a:t>
            </a:r>
            <a:r>
              <a:rPr lang="en-US" sz="2800" b="1" kern="0" dirty="0" smtClean="0">
                <a:solidFill>
                  <a:srgbClr val="202945"/>
                </a:solidFill>
                <a:latin typeface="Franklin Gothic Book"/>
                <a:ea typeface="+mj-ea"/>
                <a:cs typeface="+mj-cs"/>
              </a:rPr>
              <a:t>Orientation</a:t>
            </a: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a:ea typeface="+mj-ea"/>
                <a:cs typeface="+mj-cs"/>
              </a:rPr>
              <a:t>Pluralistic Orientation </a:t>
            </a:r>
            <a:r>
              <a:rPr lang="en-US" sz="1600" b="1" kern="0" dirty="0">
                <a:solidFill>
                  <a:srgbClr val="E74C39"/>
                </a:solidFill>
                <a:latin typeface="Franklin Gothic"/>
                <a:ea typeface="+mj-ea"/>
                <a:cs typeface="+mj-cs"/>
              </a:rPr>
              <a:t>measures skills and dispositions appropriate for </a:t>
            </a:r>
            <a:r>
              <a:rPr lang="en-US" sz="1600" b="1" kern="0" dirty="0">
                <a:latin typeface="Franklin Gothic"/>
                <a:ea typeface="+mj-ea"/>
                <a:cs typeface="+mj-cs"/>
              </a:rPr>
              <a:t/>
            </a:r>
            <a:br>
              <a:rPr lang="en-US" sz="1600" b="1" kern="0" dirty="0">
                <a:latin typeface="Franklin Gothic"/>
                <a:ea typeface="+mj-ea"/>
                <a:cs typeface="+mj-cs"/>
              </a:rPr>
            </a:br>
            <a:r>
              <a:rPr lang="en-US" sz="1600" b="1" kern="0" dirty="0">
                <a:solidFill>
                  <a:srgbClr val="E74C39"/>
                </a:solidFill>
                <a:latin typeface="Franklin Gothic"/>
                <a:ea typeface="+mj-ea"/>
                <a:cs typeface="+mj-cs"/>
              </a:rPr>
              <a:t>living and working in a diverse society.</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1115553990"/>
              </p:ext>
            </p:extLst>
          </p:nvPr>
        </p:nvGraphicFramePr>
        <p:xfrm>
          <a:off x="533400" y="1600200"/>
          <a:ext cx="6858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477000" y="3048000"/>
            <a:ext cx="25781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285750" indent="-285750">
              <a:buFont typeface="Arial" panose="020B0604020202020204" pitchFamily="34" charset="0"/>
              <a:buChar char="•"/>
              <a:defRPr/>
            </a:pPr>
            <a:r>
              <a:rPr lang="en-US" sz="1400" b="1" dirty="0">
                <a:solidFill>
                  <a:srgbClr val="202945"/>
                </a:solidFill>
                <a:latin typeface="Franklin Gothic Book"/>
              </a:rPr>
              <a:t>Self-rated academic ability</a:t>
            </a:r>
          </a:p>
          <a:p>
            <a:pPr marL="285750" indent="-285750">
              <a:buFont typeface="Arial" panose="020B0604020202020204" pitchFamily="34" charset="0"/>
              <a:buChar char="•"/>
              <a:defRPr/>
            </a:pPr>
            <a:r>
              <a:rPr lang="en-US" sz="1400" b="1" dirty="0">
                <a:solidFill>
                  <a:srgbClr val="202945"/>
                </a:solidFill>
                <a:latin typeface="Franklin Gothic Book"/>
              </a:rPr>
              <a:t>Self-rated mathematical ability</a:t>
            </a:r>
          </a:p>
          <a:p>
            <a:pPr marL="285750" indent="-285750">
              <a:buFont typeface="Arial" panose="020B0604020202020204" pitchFamily="34" charset="0"/>
              <a:buChar char="•"/>
              <a:defRPr/>
            </a:pPr>
            <a:r>
              <a:rPr lang="en-US" sz="1400" b="1" dirty="0">
                <a:solidFill>
                  <a:srgbClr val="202945"/>
                </a:solidFill>
                <a:latin typeface="Franklin Gothic Book"/>
              </a:rPr>
              <a:t>Self-rated self-confidence (intellectual)</a:t>
            </a:r>
          </a:p>
          <a:p>
            <a:pPr marL="285750" indent="-285750">
              <a:buFont typeface="Arial" panose="020B0604020202020204" pitchFamily="34" charset="0"/>
              <a:buChar char="•"/>
              <a:defRPr/>
            </a:pPr>
            <a:r>
              <a:rPr lang="en-US" sz="1400" b="1" dirty="0">
                <a:solidFill>
                  <a:srgbClr val="202945"/>
                </a:solidFill>
                <a:latin typeface="Franklin Gothic Book"/>
              </a:rPr>
              <a:t>Self-rated drive to achieve</a:t>
            </a:r>
          </a:p>
          <a:p>
            <a:pPr marL="171450" indent="-171450" algn="just">
              <a:buFont typeface="Arial" panose="020B0604020202020204" pitchFamily="34" charset="0"/>
              <a:buChar char="•"/>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a:t>
            </a:r>
            <a:r>
              <a:rPr lang="en-US" sz="2800" b="1" kern="0" dirty="0" smtClean="0">
                <a:solidFill>
                  <a:schemeClr val="bg2"/>
                </a:solidFill>
                <a:latin typeface="Franklin Gothic Book"/>
                <a:ea typeface="+mj-ea"/>
                <a:cs typeface="+mj-cs"/>
              </a:rPr>
              <a:t>Self-Concept</a:t>
            </a:r>
            <a:r>
              <a:rPr lang="en-US" sz="1600" b="1" i="1" kern="0" dirty="0" smtClean="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a:ea typeface="+mj-ea"/>
                <a:cs typeface="+mj-cs"/>
              </a:rPr>
              <a:t>Self-awareness and confidence in academic environments help students learn by encouraging their intellectual inquiry. </a:t>
            </a:r>
            <a:r>
              <a:rPr lang="en-US" sz="1600" b="1" i="1" kern="0" dirty="0">
                <a:solidFill>
                  <a:srgbClr val="E74C39"/>
                </a:solidFill>
                <a:latin typeface="Franklin Gothic"/>
                <a:ea typeface="+mj-ea"/>
                <a:cs typeface="+mj-cs"/>
              </a:rPr>
              <a:t>Academic Self-Concept </a:t>
            </a:r>
            <a:r>
              <a:rPr lang="en-US" sz="1600" b="1" kern="0" dirty="0">
                <a:solidFill>
                  <a:srgbClr val="E74C39"/>
                </a:solidFill>
                <a:latin typeface="Franklin Gothic"/>
                <a:ea typeface="+mj-ea"/>
                <a:cs typeface="+mj-cs"/>
              </a:rPr>
              <a:t>is a unified measure </a:t>
            </a:r>
            <a:r>
              <a:rPr lang="en-US" sz="1600" b="1" kern="0" dirty="0" smtClean="0">
                <a:solidFill>
                  <a:srgbClr val="E74C39"/>
                </a:solidFill>
                <a:latin typeface="Franklin Gothic"/>
                <a:ea typeface="+mj-ea"/>
                <a:cs typeface="+mj-cs"/>
              </a:rPr>
              <a:t>of </a:t>
            </a:r>
            <a:r>
              <a:rPr lang="en-US" sz="1600" b="1" kern="0" dirty="0">
                <a:solidFill>
                  <a:srgbClr val="E74C39"/>
                </a:solidFill>
                <a:latin typeface="Franklin Gothic"/>
                <a:ea typeface="+mj-ea"/>
                <a:cs typeface="+mj-cs"/>
              </a:rPr>
              <a:t>students’ beliefs about their abilities and confidence in academic environments.</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a:t>
            </a:r>
            <a:r>
              <a:rPr lang="en-US" dirty="0" smtClean="0">
                <a:solidFill>
                  <a:srgbClr val="202945"/>
                </a:solidFill>
                <a:latin typeface="Franklin Gothic Book"/>
              </a:rPr>
              <a:t>Engagement</a:t>
            </a:r>
            <a:r>
              <a:rPr lang="en-US" sz="1600" dirty="0">
                <a:solidFill>
                  <a:schemeClr val="tx1"/>
                </a:solidFill>
              </a:rPr>
              <a:t/>
            </a:r>
            <a:br>
              <a:rPr lang="en-US" sz="1600" dirty="0">
                <a:solidFill>
                  <a:schemeClr val="tx1"/>
                </a:solidFill>
              </a:rPr>
            </a:br>
            <a:r>
              <a:rPr lang="en-US" sz="1600" dirty="0">
                <a:solidFill>
                  <a:srgbClr val="E74C39"/>
                </a:solidFill>
                <a:latin typeface="Franklin Gothic"/>
              </a:rPr>
              <a:t>Engaged citizens are a critical element in the functioning of our democratic society. </a:t>
            </a:r>
            <a:r>
              <a:rPr lang="en-US" sz="1600" i="1" dirty="0" smtClean="0">
                <a:solidFill>
                  <a:srgbClr val="E74C39"/>
                </a:solidFill>
                <a:latin typeface="Franklin Gothic"/>
              </a:rPr>
              <a:t>Civic </a:t>
            </a:r>
            <a:r>
              <a:rPr lang="en-US" sz="1600" i="1" dirty="0">
                <a:solidFill>
                  <a:srgbClr val="E74C39"/>
                </a:solidFill>
                <a:latin typeface="Franklin Gothic"/>
              </a:rPr>
              <a:t>Engagement </a:t>
            </a:r>
            <a:r>
              <a:rPr lang="en-US" sz="1600" dirty="0">
                <a:solidFill>
                  <a:srgbClr val="E74C39"/>
                </a:solidFill>
                <a:latin typeface="Franklin Gothic"/>
              </a:rPr>
              <a:t>measures the extent to which students are </a:t>
            </a:r>
            <a:r>
              <a:rPr lang="en-US" sz="1600" dirty="0" smtClean="0">
                <a:solidFill>
                  <a:srgbClr val="E74C39"/>
                </a:solidFill>
                <a:latin typeface="Franklin Gothic"/>
              </a:rPr>
              <a:t>motivated and involved </a:t>
            </a:r>
            <a:r>
              <a:rPr lang="en-US" sz="1600" dirty="0">
                <a:solidFill>
                  <a:srgbClr val="E74C39"/>
                </a:solidFill>
                <a:latin typeface="Franklin Gothic"/>
              </a:rPr>
              <a:t>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1324767182"/>
              </p:ext>
            </p:extLst>
          </p:nvPr>
        </p:nvGraphicFramePr>
        <p:xfrm>
          <a:off x="76200" y="149225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a:t>
            </a:r>
            <a:r>
              <a:rPr lang="en-US" dirty="0" smtClean="0">
                <a:solidFill>
                  <a:schemeClr val="bg1"/>
                </a:solidFill>
                <a:latin typeface="Franklin Gothic Book"/>
              </a:rPr>
              <a:t>Wellness</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a:t>
            </a:r>
            <a:r>
              <a:rPr lang="en-US" sz="1600" dirty="0" smtClean="0">
                <a:solidFill>
                  <a:srgbClr val="E74C39"/>
                </a:solidFill>
                <a:latin typeface="Franklin Gothic Book"/>
              </a:rPr>
              <a:t>emotional </a:t>
            </a:r>
            <a:r>
              <a:rPr lang="en-US" sz="1600" dirty="0">
                <a:solidFill>
                  <a:srgbClr val="E74C39"/>
                </a:solidFill>
                <a:latin typeface="Franklin Gothic Book"/>
              </a:rPr>
              <a:t>well-being can affect many important aspects of the student experience including academic performance and persistence. </a:t>
            </a:r>
            <a:r>
              <a:rPr lang="en-US" sz="1600" dirty="0" smtClean="0">
                <a:solidFill>
                  <a:srgbClr val="E74C39"/>
                </a:solidFill>
                <a:latin typeface="Franklin Gothic Book"/>
              </a:rPr>
              <a:t/>
            </a:r>
            <a:br>
              <a:rPr lang="en-US" sz="1600" dirty="0" smtClean="0">
                <a:solidFill>
                  <a:srgbClr val="E74C39"/>
                </a:solidFill>
                <a:latin typeface="Franklin Gothic Book"/>
              </a:rPr>
            </a:br>
            <a:r>
              <a:rPr lang="en-US" sz="1600" dirty="0">
                <a:solidFill>
                  <a:srgbClr val="E74C39"/>
                </a:solidFill>
                <a:latin typeface="Franklin Gothic Book"/>
              </a:rPr>
              <a:t/>
            </a:r>
            <a:br>
              <a:rPr lang="en-US" sz="1600" dirty="0">
                <a:solidFill>
                  <a:srgbClr val="E74C39"/>
                </a:solidFill>
                <a:latin typeface="Franklin Gothic Book"/>
              </a:rPr>
            </a:br>
            <a:r>
              <a:rPr lang="en-US" sz="1600" dirty="0" smtClean="0">
                <a:solidFill>
                  <a:srgbClr val="E74C39"/>
                </a:solidFill>
                <a:latin typeface="Franklin Gothic Book"/>
              </a:rPr>
              <a:t>In the past year, how often have you:</a:t>
            </a:r>
            <a:endParaRPr lang="en-US" sz="1600" dirty="0">
              <a:solidFill>
                <a:srgbClr val="E74C39"/>
              </a:solidFill>
              <a:latin typeface="Franklin Gothic Book"/>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789078420"/>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I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preparation.</a:t>
            </a: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College Preparation</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Did you participate in a bridge program at this institution this summer?</a:t>
            </a:r>
          </a:p>
        </p:txBody>
      </p:sp>
      <p:graphicFrame>
        <p:nvGraphicFramePr>
          <p:cNvPr id="5" name="Placement"/>
          <p:cNvGraphicFramePr>
            <a:graphicFrameLocks noGrp="1"/>
          </p:cNvGraphicFramePr>
          <p:nvPr>
            <p:ph idx="1"/>
            <p:extLst>
              <p:ext uri="{D42A27DB-BD31-4B8C-83A1-F6EECF244321}">
                <p14:modId xmlns:p14="http://schemas.microsoft.com/office/powerpoint/2010/main" val="404583828"/>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Previous College Coursework</a:t>
            </a:r>
            <a:r>
              <a:rPr lang="en-US" dirty="0" smtClean="0">
                <a:solidFill>
                  <a:schemeClr val="tx1"/>
                </a:solidFill>
              </a:rPr>
              <a:t/>
            </a:r>
            <a:br>
              <a:rPr lang="en-US" dirty="0" smtClean="0">
                <a:solidFill>
                  <a:schemeClr val="tx1"/>
                </a:solidFill>
              </a:rPr>
            </a:br>
            <a:endParaRPr lang="en-US" sz="2150" dirty="0">
              <a:solidFill>
                <a:srgbClr val="E74C39"/>
              </a:solidFill>
              <a:latin typeface="Franklin Gothic Book"/>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graphicFrame>
        <p:nvGraphicFramePr>
          <p:cNvPr id="8" name="Health Wellness"/>
          <p:cNvGraphicFramePr>
            <a:graphicFrameLocks noChangeAspect="1"/>
          </p:cNvGraphicFramePr>
          <p:nvPr>
            <p:custDataLst>
              <p:tags r:id="rId1"/>
            </p:custDataLst>
            <p:extLst>
              <p:ext uri="{D42A27DB-BD31-4B8C-83A1-F6EECF244321}">
                <p14:modId xmlns:p14="http://schemas.microsoft.com/office/powerpoint/2010/main" val="1676338463"/>
              </p:ext>
            </p:extLst>
          </p:nvPr>
        </p:nvGraphicFramePr>
        <p:xfrm>
          <a:off x="146424" y="1866899"/>
          <a:ext cx="8737600" cy="483870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10"/>
          <p:cNvSpPr txBox="1">
            <a:spLocks noChangeArrowheads="1"/>
          </p:cNvSpPr>
          <p:nvPr/>
        </p:nvSpPr>
        <p:spPr bwMode="auto">
          <a:xfrm>
            <a:off x="5029200" y="5715000"/>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1" name="TextBox 10"/>
          <p:cNvSpPr txBox="1">
            <a:spLocks noChangeArrowheads="1"/>
          </p:cNvSpPr>
          <p:nvPr/>
        </p:nvSpPr>
        <p:spPr bwMode="auto">
          <a:xfrm>
            <a:off x="838200" y="1204864"/>
            <a:ext cx="3429000" cy="646331"/>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courses for credit at </a:t>
            </a:r>
            <a:r>
              <a:rPr lang="en-US" sz="1800" b="1" u="sng" kern="0" dirty="0">
                <a:solidFill>
                  <a:srgbClr val="E74C39"/>
                </a:solidFill>
                <a:latin typeface="Franklin Gothic Book"/>
                <a:ea typeface="+mj-ea"/>
                <a:cs typeface="+mj-cs"/>
              </a:rPr>
              <a:t>this</a:t>
            </a:r>
            <a:r>
              <a:rPr lang="en-US" sz="1800" b="1" kern="0" dirty="0">
                <a:solidFill>
                  <a:srgbClr val="E74C39"/>
                </a:solidFill>
                <a:latin typeface="Franklin Gothic Book"/>
                <a:ea typeface="+mj-ea"/>
                <a:cs typeface="+mj-cs"/>
              </a:rPr>
              <a:t> institution prior to this term </a:t>
            </a:r>
            <a:endParaRPr lang="en-US" sz="1100" dirty="0">
              <a:solidFill>
                <a:srgbClr val="202945"/>
              </a:solidFill>
              <a:latin typeface="+mn-lt"/>
            </a:endParaRPr>
          </a:p>
        </p:txBody>
      </p:sp>
      <p:sp>
        <p:nvSpPr>
          <p:cNvPr id="14" name="TextBox 10"/>
          <p:cNvSpPr txBox="1">
            <a:spLocks noChangeArrowheads="1"/>
          </p:cNvSpPr>
          <p:nvPr/>
        </p:nvSpPr>
        <p:spPr bwMode="auto">
          <a:xfrm>
            <a:off x="990600" y="5721162"/>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5" name="TextBox 10"/>
          <p:cNvSpPr txBox="1">
            <a:spLocks noChangeArrowheads="1"/>
          </p:cNvSpPr>
          <p:nvPr/>
        </p:nvSpPr>
        <p:spPr bwMode="auto">
          <a:xfrm>
            <a:off x="3009900" y="5752733"/>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6" name="TextBox 10"/>
          <p:cNvSpPr txBox="1">
            <a:spLocks noChangeArrowheads="1"/>
          </p:cNvSpPr>
          <p:nvPr/>
        </p:nvSpPr>
        <p:spPr bwMode="auto">
          <a:xfrm>
            <a:off x="7227046" y="5732001"/>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7" name="TextBox 16"/>
          <p:cNvSpPr txBox="1">
            <a:spLocks noChangeArrowheads="1"/>
          </p:cNvSpPr>
          <p:nvPr/>
        </p:nvSpPr>
        <p:spPr bwMode="auto">
          <a:xfrm>
            <a:off x="5158439" y="951646"/>
            <a:ext cx="3756961" cy="923330"/>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a:t>
            </a:r>
            <a:r>
              <a:rPr lang="en-US" sz="1800" b="1" kern="0" dirty="0" smtClean="0">
                <a:solidFill>
                  <a:srgbClr val="E74C39"/>
                </a:solidFill>
                <a:latin typeface="Franklin Gothic Book"/>
                <a:ea typeface="+mj-ea"/>
                <a:cs typeface="+mj-cs"/>
              </a:rPr>
              <a:t>courses, whether for credit or not for credit, at </a:t>
            </a:r>
            <a:r>
              <a:rPr lang="en-US" sz="1800" b="1" u="sng" kern="0" dirty="0" smtClean="0">
                <a:solidFill>
                  <a:srgbClr val="E74C39"/>
                </a:solidFill>
                <a:latin typeface="Franklin Gothic Book"/>
                <a:ea typeface="+mj-ea"/>
                <a:cs typeface="+mj-cs"/>
              </a:rPr>
              <a:t>any other</a:t>
            </a:r>
            <a:r>
              <a:rPr lang="en-US" sz="1800" b="1" kern="0" dirty="0" smtClean="0">
                <a:solidFill>
                  <a:srgbClr val="E74C39"/>
                </a:solidFill>
                <a:latin typeface="Franklin Gothic Book"/>
                <a:ea typeface="+mj-ea"/>
                <a:cs typeface="+mj-cs"/>
              </a:rPr>
              <a:t> </a:t>
            </a:r>
            <a:r>
              <a:rPr lang="en-US" sz="1800" b="1" kern="0" dirty="0">
                <a:solidFill>
                  <a:srgbClr val="E74C39"/>
                </a:solidFill>
                <a:latin typeface="Franklin Gothic Book"/>
                <a:ea typeface="+mj-ea"/>
                <a:cs typeface="+mj-cs"/>
              </a:rPr>
              <a:t>institution </a:t>
            </a:r>
            <a:r>
              <a:rPr lang="en-US" sz="1800" b="1" kern="0" dirty="0" smtClean="0">
                <a:solidFill>
                  <a:srgbClr val="E74C39"/>
                </a:solidFill>
                <a:latin typeface="Franklin Gothic Book"/>
                <a:ea typeface="+mj-ea"/>
                <a:cs typeface="+mj-cs"/>
              </a:rPr>
              <a:t>since leaving high school</a:t>
            </a:r>
            <a:endParaRPr lang="en-US" sz="1100" dirty="0">
              <a:solidFill>
                <a:srgbClr val="202945"/>
              </a:solidFill>
              <a:latin typeface="+mn-lt"/>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457200" y="1219200"/>
            <a:ext cx="8229600" cy="4876800"/>
          </a:xfrm>
        </p:spPr>
        <p:txBody>
          <a:bodyPr numCol="2">
            <a:noAutofit/>
          </a:bodyPr>
          <a:lstStyle/>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4" action="ppaction://hlinksldjump"/>
              </a:rPr>
              <a:t>Demographics</a:t>
            </a:r>
            <a:endParaRPr lang="en-US" sz="1400" u="sng" dirty="0">
              <a:solidFill>
                <a:srgbClr val="202945"/>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4" action="ppaction://hlinksldjump"/>
              </a:rPr>
              <a:t>Gender Identity </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5" action="ppaction://hlinksldjump"/>
              </a:rPr>
              <a:t>Race/Ethnicity</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6" action="ppaction://hlinksldjump"/>
              </a:rPr>
              <a:t>Distance from Home</a:t>
            </a:r>
            <a:endParaRPr lang="en-US" sz="1400" dirty="0">
              <a:solidFill>
                <a:srgbClr val="E74C39"/>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7" action="ppaction://hlinksldjump"/>
              </a:rPr>
              <a:t>College Admissions Decisions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8" action="ppaction://hlinksldjump"/>
              </a:rPr>
              <a:t>College Applications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9" action="ppaction://hlinksldjump"/>
              </a:rPr>
              <a:t>Accepted/Attending First Choice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0" action="ppaction://hlinksldjump"/>
              </a:rPr>
              <a:t>Reasons for Attending College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1" action="ppaction://hlinksldjump"/>
              </a:rPr>
              <a:t>Reasons for Attending </a:t>
            </a:r>
            <a:r>
              <a:rPr lang="en-US" sz="1400" i="1" u="sng" dirty="0">
                <a:solidFill>
                  <a:srgbClr val="E74C39"/>
                </a:solidFill>
                <a:latin typeface="Franklin Gothic Book" panose="020B0503020102020204" pitchFamily="34" charset="0"/>
                <a:hlinkClick r:id="rId11" action="ppaction://hlinksldjump"/>
              </a:rPr>
              <a:t>This</a:t>
            </a:r>
            <a:r>
              <a:rPr lang="en-US" sz="1400" dirty="0">
                <a:solidFill>
                  <a:srgbClr val="E74C39"/>
                </a:solidFill>
                <a:latin typeface="Franklin Gothic Book" panose="020B0503020102020204" pitchFamily="34" charset="0"/>
                <a:hlinkClick r:id="rId11" action="ppaction://hlinksldjump"/>
              </a:rPr>
              <a:t> College</a:t>
            </a:r>
            <a:endParaRPr lang="en-US" sz="1400" dirty="0">
              <a:solidFill>
                <a:srgbClr val="E74C39"/>
              </a:solidFill>
              <a:latin typeface="Franklin Gothic Book" panose="020B0503020102020204" pitchFamily="34" charset="0"/>
            </a:endParaRPr>
          </a:p>
          <a:p>
            <a:pPr marL="0" lvl="1"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2" action="ppaction://hlinksldjump"/>
              </a:rPr>
              <a:t>Financing College</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3" action="ppaction://hlinksldjump"/>
              </a:rPr>
              <a:t>Funding Sources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4" action="ppaction://hlinksldjump"/>
              </a:rPr>
              <a:t>Financial Aid</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5" action="ppaction://hlinksldjump"/>
              </a:rPr>
              <a:t>Ability to Finance Education</a:t>
            </a:r>
            <a:r>
              <a:rPr lang="en-US" sz="1400" dirty="0">
                <a:solidFill>
                  <a:srgbClr val="E74C39"/>
                </a:solidFill>
                <a:latin typeface="Franklin Gothic Book" panose="020B0503020102020204" pitchFamily="34" charset="0"/>
              </a:rPr>
              <a:t> </a:t>
            </a: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6" action="ppaction://hlinksldjump"/>
              </a:rPr>
              <a:t>High School Experiences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7" action="ppaction://hlinksldjump"/>
              </a:rPr>
              <a:t>Academic Preparation</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8" action="ppaction://hlinksldjump"/>
              </a:rPr>
              <a:t>Habits of Mind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9" action="ppaction://hlinksldjump"/>
              </a:rPr>
              <a:t>Pluralistic Orientation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1400" dirty="0">
              <a:solidFill>
                <a:srgbClr val="E74C39"/>
              </a:solidFill>
              <a:latin typeface="Franklin Gothic Book" panose="020B0503020102020204" pitchFamily="34" charset="0"/>
              <a:hlinkClick r:id="rId20" action="ppaction://hlinksldjump"/>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0" action="ppaction://hlinksldjump"/>
              </a:rPr>
              <a:t>Academic Self-Concept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1" action="ppaction://hlinksldjump"/>
              </a:rPr>
              <a:t>Civic 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2" action="ppaction://hlinksldjump"/>
              </a:rPr>
              <a:t>Health and Wellness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800" dirty="0">
              <a:solidFill>
                <a:srgbClr val="767FAC"/>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3" action="ppaction://hlinksldjump"/>
              </a:rPr>
              <a:t>College Preparation</a:t>
            </a:r>
            <a:endParaRPr lang="en-US" sz="1400" u="sng" dirty="0">
              <a:solidFill>
                <a:srgbClr val="202945"/>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E74C39"/>
                </a:solidFill>
                <a:latin typeface="Franklin Gothic Book" panose="020B0503020102020204" pitchFamily="34" charset="0"/>
                <a:hlinkClick r:id="rId24" action="ppaction://hlinksldjump"/>
              </a:rPr>
              <a:t>Summer Bridge Program</a:t>
            </a:r>
            <a:endParaRPr lang="en-US" sz="1400" dirty="0">
              <a:solidFill>
                <a:srgbClr val="E74C39"/>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202945"/>
                </a:solidFill>
                <a:latin typeface="Franklin Gothic Book"/>
                <a:hlinkClick r:id="rId25" action="ppaction://hlinksldjump"/>
              </a:rPr>
              <a:t>Previous College </a:t>
            </a:r>
            <a:r>
              <a:rPr lang="en-US" sz="1400" dirty="0" smtClean="0">
                <a:solidFill>
                  <a:srgbClr val="202945"/>
                </a:solidFill>
                <a:latin typeface="Franklin Gothic Book"/>
                <a:hlinkClick r:id="rId25" action="ppaction://hlinksldjump"/>
              </a:rPr>
              <a:t>Coursework</a:t>
            </a:r>
            <a:endParaRPr lang="en-US" sz="1400" u="sng" dirty="0" smtClean="0">
              <a:solidFill>
                <a:schemeClr val="bg1"/>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6" action="ppaction://hlinksldjump"/>
              </a:rPr>
              <a:t>Science/Research Self-Efficacy</a:t>
            </a:r>
            <a:endParaRPr lang="en-US" sz="1400" u="sng" dirty="0" smtClean="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7" action="ppaction://hlinksldjump"/>
              </a:rPr>
              <a:t>Expectations for College: Major and Career</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8" action="ppaction://hlinksldjump"/>
              </a:rPr>
              <a:t>Intended Major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9" action="ppaction://hlinksldjump"/>
              </a:rPr>
              <a:t>Pre-Med or Pre-Law</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0" action="ppaction://hlinksldjump"/>
              </a:rPr>
              <a:t>Intended Career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1" action="ppaction://hlinksldjump"/>
              </a:rPr>
              <a:t>Time-to-Degree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2" action="ppaction://hlinksldjump"/>
              </a:rPr>
              <a:t>Degree Aspirations</a:t>
            </a:r>
            <a:endParaRPr lang="en-US" sz="1400" dirty="0">
              <a:solidFill>
                <a:srgbClr val="E74C39"/>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tx2">
                  <a:lumMod val="50000"/>
                </a:schemeClr>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33" action="ppaction://hlinksldjump"/>
              </a:rPr>
              <a:t>Expectations for College Life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4" action="ppaction://hlinksldjump"/>
              </a:rPr>
              <a:t>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5" action="ppaction://hlinksldjump"/>
              </a:rPr>
              <a:t>Academic Behaviors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6" action="ppaction://hlinksldjump"/>
              </a:rPr>
              <a:t>Student Mobility</a:t>
            </a:r>
            <a:endParaRPr lang="en-US" sz="1400" dirty="0">
              <a:solidFill>
                <a:srgbClr val="E74C39"/>
              </a:solidFill>
              <a:latin typeface="Franklin Gothic Book" panose="020B0503020102020204" pitchFamily="34" charset="0"/>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431870465"/>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 </a:t>
            </a:r>
            <a:r>
              <a:rPr lang="en-US" sz="1200" dirty="0" smtClean="0">
                <a:solidFill>
                  <a:srgbClr val="202945"/>
                </a:solidFill>
              </a:rPr>
              <a:t>Absolutely Confident            Absolutely Confident</a:t>
            </a:r>
            <a:endParaRPr lang="en-US" sz="1200" dirty="0">
              <a:solidFill>
                <a:srgbClr val="202945"/>
              </a:solidFill>
            </a:endParaRPr>
          </a:p>
          <a:p>
            <a:pPr>
              <a:defRPr/>
            </a:pPr>
            <a:r>
              <a:rPr lang="en-US" sz="1200" dirty="0">
                <a:solidFill>
                  <a:srgbClr val="202945"/>
                </a:solidFill>
              </a:rPr>
              <a:t>     </a:t>
            </a:r>
            <a:r>
              <a:rPr lang="en-US" sz="1200" dirty="0" smtClean="0">
                <a:solidFill>
                  <a:srgbClr val="202945"/>
                </a:solidFill>
              </a:rPr>
              <a:t>Very </a:t>
            </a:r>
            <a:r>
              <a:rPr lang="en-US" sz="1200" dirty="0">
                <a:solidFill>
                  <a:srgbClr val="202945"/>
                </a:solidFill>
              </a:rPr>
              <a:t>Confident           </a:t>
            </a:r>
            <a:r>
              <a:rPr lang="en-US" sz="1200" dirty="0" smtClean="0">
                <a:solidFill>
                  <a:srgbClr val="202945"/>
                </a:solidFill>
              </a:rPr>
              <a:t>            Very </a:t>
            </a:r>
            <a:r>
              <a:rPr lang="en-US" sz="1200" dirty="0">
                <a:solidFill>
                  <a:srgbClr val="202945"/>
                </a:solidFill>
              </a:rPr>
              <a:t>Confident</a:t>
            </a: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30781"/>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30781"/>
            <a:ext cx="76200" cy="7465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4"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b="0" dirty="0">
                <a:solidFill>
                  <a:srgbClr val="202945"/>
                </a:solidFill>
                <a:latin typeface="Franklin Gothic Medium" panose="020B0603020102020204" pitchFamily="34" charset="0"/>
              </a:rPr>
              <a:t>Expectations for College:</a:t>
            </a:r>
            <a:r>
              <a:rPr lang="en-US" b="0" dirty="0">
                <a:solidFill>
                  <a:schemeClr val="tx1"/>
                </a:solidFill>
                <a:latin typeface="Franklin Gothic Medium" panose="020B0603020102020204" pitchFamily="34" charset="0"/>
              </a:rPr>
              <a:t> </a:t>
            </a:r>
            <a:r>
              <a:rPr lang="en-US" b="0" dirty="0">
                <a:solidFill>
                  <a:srgbClr val="202945"/>
                </a:solidFill>
                <a:latin typeface="Franklin Gothic Medium" panose="020B0603020102020204" pitchFamily="34" charset="0"/>
              </a:rPr>
              <a:t>Major and Career</a:t>
            </a:r>
            <a:endParaRPr lang="en-US"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3192035908"/>
              </p:ext>
            </p:extLst>
          </p:nvPr>
        </p:nvGraphicFramePr>
        <p:xfrm>
          <a:off x="228597" y="1676400"/>
          <a:ext cx="8686802" cy="4355957"/>
        </p:xfrm>
        <a:graphic>
          <a:graphicData uri="http://schemas.openxmlformats.org/drawingml/2006/table">
            <a:tbl>
              <a:tblPr/>
              <a:tblGrid>
                <a:gridCol w="2209803">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514600">
                  <a:extLst>
                    <a:ext uri="{9D8B030D-6E8A-4147-A177-3AD203B41FA5}">
                      <a16:colId xmlns:a16="http://schemas.microsoft.com/office/drawing/2014/main" val="20004"/>
                    </a:ext>
                  </a:extLst>
                </a:gridCol>
                <a:gridCol w="74185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7.2%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11.2%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10.9%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a:t>
                      </a:r>
                      <a:r>
                        <a:rPr kumimoji="0" lang="en-US" sz="1400" b="1" i="0" u="none" strike="noStrike" cap="none" normalizeH="0" baseline="0" dirty="0" smtClean="0">
                          <a:ln>
                            <a:noFill/>
                          </a:ln>
                          <a:solidFill>
                            <a:srgbClr val="202945"/>
                          </a:solidFill>
                          <a:effectLst/>
                          <a:latin typeface="Franklin Gothic Book"/>
                        </a:rPr>
                        <a:t/>
                      </a:r>
                      <a:br>
                        <a:rPr kumimoji="0" lang="en-US" sz="1400" b="1" i="0" u="none" strike="noStrike" cap="none" normalizeH="0" baseline="0" dirty="0" smtClean="0">
                          <a:ln>
                            <a:noFill/>
                          </a:ln>
                          <a:solidFill>
                            <a:srgbClr val="202945"/>
                          </a:solidFill>
                          <a:effectLst/>
                          <a:latin typeface="Franklin Gothic Book"/>
                        </a:rPr>
                      </a:br>
                      <a:r>
                        <a:rPr kumimoji="0" lang="en-US" sz="1400" b="1" i="0" u="none" strike="noStrike" cap="none" normalizeH="0" baseline="0" dirty="0" smtClean="0">
                          <a:ln>
                            <a:noFill/>
                          </a:ln>
                          <a:solidFill>
                            <a:srgbClr val="202945"/>
                          </a:solidFill>
                          <a:effectLst/>
                          <a:latin typeface="Franklin Gothic Book"/>
                        </a:rPr>
                        <a:t>Computer Science</a:t>
                      </a:r>
                      <a:br>
                        <a:rPr kumimoji="0" lang="en-US" sz="1400" b="1" i="0" u="none" strike="noStrike" cap="none" normalizeH="0" baseline="0" dirty="0" smtClean="0">
                          <a:ln>
                            <a:noFill/>
                          </a:ln>
                          <a:solidFill>
                            <a:srgbClr val="202945"/>
                          </a:solidFill>
                          <a:effectLst/>
                          <a:latin typeface="Franklin Gothic Book"/>
                        </a:rPr>
                      </a:b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5.2%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19.2%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14.6%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7.3%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11.2%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2.4%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5.0%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4.0%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5.8%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34.4%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12.1%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4.0%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8.4%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4.6%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graphicFrame>
        <p:nvGraphicFramePr>
          <p:cNvPr id="7" name="Pre med Pre law"/>
          <p:cNvGraphicFramePr>
            <a:graphicFrameLocks noGrp="1"/>
          </p:cNvGraphicFramePr>
          <p:nvPr>
            <p:ph idx="1"/>
            <p:extLst>
              <p:ext uri="{D42A27DB-BD31-4B8C-83A1-F6EECF244321}">
                <p14:modId xmlns:p14="http://schemas.microsoft.com/office/powerpoint/2010/main" val="2549945746"/>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a:xfrm>
            <a:off x="33655" y="0"/>
            <a:ext cx="9140825" cy="1143000"/>
          </a:xfrm>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3816048449"/>
              </p:ext>
            </p:extLst>
          </p:nvPr>
        </p:nvGraphicFramePr>
        <p:xfrm>
          <a:off x="413068" y="1112586"/>
          <a:ext cx="8381997" cy="5387208"/>
        </p:xfrm>
        <a:graphic>
          <a:graphicData uri="http://schemas.openxmlformats.org/drawingml/2006/table">
            <a:tbl>
              <a:tblPr/>
              <a:tblGrid>
                <a:gridCol w="213359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2180311">
                  <a:extLst>
                    <a:ext uri="{9D8B030D-6E8A-4147-A177-3AD203B41FA5}">
                      <a16:colId xmlns:a16="http://schemas.microsoft.com/office/drawing/2014/main" val="20004"/>
                    </a:ext>
                  </a:extLst>
                </a:gridCol>
                <a:gridCol w="722586">
                  <a:extLst>
                    <a:ext uri="{9D8B030D-6E8A-4147-A177-3AD203B41FA5}">
                      <a16:colId xmlns:a16="http://schemas.microsoft.com/office/drawing/2014/main" val="20005"/>
                    </a:ext>
                  </a:extLst>
                </a:gridCol>
                <a:gridCol w="754701">
                  <a:extLst>
                    <a:ext uri="{9D8B030D-6E8A-4147-A177-3AD203B41FA5}">
                      <a16:colId xmlns:a16="http://schemas.microsoft.com/office/drawing/2014/main" val="20006"/>
                    </a:ext>
                  </a:extLst>
                </a:gridCol>
              </a:tblGrid>
              <a:tr h="60722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27737">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6.5%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6.8%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4144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6.5%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9.4%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13.7%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14.9%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a:t>
                      </a:r>
                      <a:r>
                        <a:rPr kumimoji="0" lang="en-US" sz="1400" b="1" i="0" u="none" strike="noStrike" cap="none" normalizeH="0" baseline="0" dirty="0" smtClean="0">
                          <a:ln>
                            <a:noFill/>
                          </a:ln>
                          <a:solidFill>
                            <a:srgbClr val="202945"/>
                          </a:solidFill>
                          <a:effectLst/>
                          <a:latin typeface="Franklin Gothic Book"/>
                        </a:rPr>
                        <a:t>Technology </a:t>
                      </a:r>
                      <a:r>
                        <a:rPr kumimoji="0" lang="en-US" sz="1400" b="1" i="0" u="none" strike="noStrike" cap="none" normalizeH="0" baseline="0" dirty="0">
                          <a:ln>
                            <a:noFill/>
                          </a:ln>
                          <a:solidFill>
                            <a:srgbClr val="202945"/>
                          </a:solidFill>
                          <a:effectLst/>
                          <a:latin typeface="Franklin Gothic Book"/>
                        </a:rPr>
                        <a:t>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4.8%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4.0%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4.0%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27.4%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5.6%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10.5%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6.0%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a:t>
                      </a:r>
                      <a:r>
                        <a:rPr kumimoji="0" lang="en-US" sz="1000" b="1" i="0" u="none" strike="noStrike" cap="none" normalizeH="0" baseline="0" dirty="0">
                          <a:ln>
                            <a:noFill/>
                          </a:ln>
                          <a:solidFill>
                            <a:srgbClr val="202945"/>
                          </a:solidFill>
                          <a:effectLst/>
                          <a:latin typeface="Franklin Gothic Book"/>
                        </a:rPr>
                        <a:t>(elementary/secondary)</a:t>
                      </a:r>
                      <a:endParaRPr kumimoji="0" lang="en-US" sz="10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9.8%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9.7%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17.4%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1888746474"/>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1334784763"/>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interpersonally, 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Expectations for College Life</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693514483"/>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533865129"/>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p:txBody>
          <a:bodyPr/>
          <a:lstStyle/>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786223169"/>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Survey</a:t>
            </a:r>
          </a:p>
          <a:p>
            <a:pPr algn="ctr" eaLnBrk="1" hangingPunct="1">
              <a:defRPr/>
            </a:pPr>
            <a:r>
              <a:rPr lang="en-US" b="1" dirty="0">
                <a:solidFill>
                  <a:srgbClr val="E74C39"/>
                </a:solidFill>
                <a:latin typeface="Franklin Gothic Book"/>
              </a:rPr>
              <a:t>Staff Climate Survey</a:t>
            </a: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noFill/>
        </p:spPr>
        <p:txBody>
          <a:bodyPr/>
          <a:lstStyle/>
          <a:p>
            <a:pPr eaLnBrk="1" hangingPunct="1"/>
            <a:r>
              <a:rPr lang="en-US" dirty="0">
                <a:solidFill>
                  <a:srgbClr val="202945"/>
                </a:solidFill>
                <a:latin typeface="Franklin Gothic Medium" panose="020B0603020102020204" pitchFamily="34" charset="0"/>
              </a:rPr>
              <a:t>Demographics</a:t>
            </a:r>
            <a:endParaRPr lang="en-US" sz="1600" dirty="0">
              <a:solidFill>
                <a:schemeClr val="tx1"/>
              </a:solidFill>
              <a:latin typeface="Franklin Gothic Medium" panose="020B0603020102020204" pitchFamily="34" charset="0"/>
            </a:endParaRPr>
          </a:p>
        </p:txBody>
      </p:sp>
      <p:sp>
        <p:nvSpPr>
          <p:cNvPr id="6" name="Text Placeholder 5"/>
          <p:cNvSpPr>
            <a:spLocks noGrp="1"/>
          </p:cNvSpPr>
          <p:nvPr>
            <p:ph type="body" idx="1"/>
          </p:nvPr>
        </p:nvSpPr>
        <p:spPr/>
        <p:txBody>
          <a:bodyPr/>
          <a:lstStyle/>
          <a:p>
            <a:pPr algn="ctr"/>
            <a:r>
              <a:rPr lang="en-US" b="0" dirty="0">
                <a:solidFill>
                  <a:srgbClr val="202945"/>
                </a:solidFill>
                <a:latin typeface="Franklin Gothic Medium" panose="020B0603020102020204" pitchFamily="34" charset="0"/>
              </a:rPr>
              <a:t>Your Institution</a:t>
            </a:r>
          </a:p>
        </p:txBody>
      </p:sp>
      <p:graphicFrame>
        <p:nvGraphicFramePr>
          <p:cNvPr id="30" name="Content Placeholder 29"/>
          <p:cNvGraphicFramePr>
            <a:graphicFrameLocks noGrp="1"/>
          </p:cNvGraphicFramePr>
          <p:nvPr>
            <p:ph sz="half" idx="2"/>
            <p:extLst>
              <p:ext uri="{D42A27DB-BD31-4B8C-83A1-F6EECF244321}">
                <p14:modId xmlns:p14="http://schemas.microsoft.com/office/powerpoint/2010/main" val="565314107"/>
              </p:ext>
            </p:extLst>
          </p:nvPr>
        </p:nvGraphicFramePr>
        <p:xfrm>
          <a:off x="152401" y="2174875"/>
          <a:ext cx="3886200" cy="4007008"/>
        </p:xfrm>
        <a:graphic>
          <a:graphicData uri="http://schemas.openxmlformats.org/drawingml/2006/chart">
            <c:chart xmlns:c="http://schemas.openxmlformats.org/drawingml/2006/chart" xmlns:r="http://schemas.openxmlformats.org/officeDocument/2006/relationships" r:id="rId9"/>
          </a:graphicData>
        </a:graphic>
      </p:graphicFrame>
      <p:sp>
        <p:nvSpPr>
          <p:cNvPr id="11" name="Text Placeholder 10"/>
          <p:cNvSpPr>
            <a:spLocks noGrp="1"/>
          </p:cNvSpPr>
          <p:nvPr>
            <p:ph type="body" sz="quarter" idx="3"/>
          </p:nvPr>
        </p:nvSpPr>
        <p:spPr/>
        <p:txBody>
          <a:bodyPr/>
          <a:lstStyle/>
          <a:p>
            <a:pPr algn="ctr"/>
            <a:r>
              <a:rPr lang="en-US" b="0" dirty="0">
                <a:solidFill>
                  <a:srgbClr val="202945"/>
                </a:solidFill>
                <a:latin typeface="Franklin Gothic Medium" panose="020B0603020102020204" pitchFamily="34" charset="0"/>
              </a:rPr>
              <a:t>Comparison Group</a:t>
            </a:r>
          </a:p>
        </p:txBody>
      </p:sp>
      <p:graphicFrame>
        <p:nvGraphicFramePr>
          <p:cNvPr id="31" name="Content Placeholder 30"/>
          <p:cNvGraphicFramePr>
            <a:graphicFrameLocks noGrp="1"/>
          </p:cNvGraphicFramePr>
          <p:nvPr>
            <p:ph sz="quarter" idx="4"/>
            <p:custDataLst>
              <p:tags r:id="rId1"/>
            </p:custDataLst>
            <p:extLst>
              <p:ext uri="{D42A27DB-BD31-4B8C-83A1-F6EECF244321}">
                <p14:modId xmlns:p14="http://schemas.microsoft.com/office/powerpoint/2010/main" val="399752151"/>
              </p:ext>
            </p:extLst>
          </p:nvPr>
        </p:nvGraphicFramePr>
        <p:xfrm>
          <a:off x="4645025" y="2174875"/>
          <a:ext cx="3813175" cy="4007008"/>
        </p:xfrm>
        <a:graphic>
          <a:graphicData uri="http://schemas.openxmlformats.org/drawingml/2006/chart">
            <c:chart xmlns:c="http://schemas.openxmlformats.org/drawingml/2006/chart" xmlns:r="http://schemas.openxmlformats.org/officeDocument/2006/relationships" r:id="rId10"/>
          </a:graphicData>
        </a:graphic>
      </p:graphicFrame>
      <p:sp>
        <p:nvSpPr>
          <p:cNvPr id="3" name="TextBox 2"/>
          <p:cNvSpPr txBox="1"/>
          <p:nvPr>
            <p:custDataLst>
              <p:tags r:id="rId2"/>
            </p:custDataLst>
          </p:nvPr>
        </p:nvSpPr>
        <p:spPr>
          <a:xfrm>
            <a:off x="0" y="1065528"/>
            <a:ext cx="9144000" cy="477054"/>
          </a:xfrm>
          <a:prstGeom prst="rect">
            <a:avLst/>
          </a:prstGeom>
          <a:noFill/>
        </p:spPr>
        <p:txBody>
          <a:bodyPr wrap="square" rtlCol="0">
            <a:spAutoFit/>
          </a:bodyPr>
          <a:lstStyle/>
          <a:p>
            <a:pPr algn="ctr"/>
            <a:r>
              <a:rPr lang="en-US" sz="2500" b="1" dirty="0">
                <a:solidFill>
                  <a:srgbClr val="E74C39"/>
                </a:solidFill>
                <a:latin typeface="Franklin Gothic"/>
              </a:rPr>
              <a:t>Gender Identity</a:t>
            </a:r>
          </a:p>
        </p:txBody>
      </p:sp>
      <p:sp>
        <p:nvSpPr>
          <p:cNvPr id="8" name="Footer Placeholder 1"/>
          <p:cNvSpPr txBox="1">
            <a:spLocks/>
          </p:cNvSpPr>
          <p:nvPr>
            <p:custDataLst>
              <p:tags r:id="rId3"/>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4"/>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34" name="Text Placeholder 5"/>
          <p:cNvSpPr txBox="1">
            <a:spLocks/>
          </p:cNvSpPr>
          <p:nvPr>
            <p:custDataLst>
              <p:tags r:id="rId5"/>
            </p:custDataLst>
          </p:nvPr>
        </p:nvSpPr>
        <p:spPr bwMode="auto">
          <a:xfrm>
            <a:off x="457200" y="1531154"/>
            <a:ext cx="4040188"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Your Institution</a:t>
            </a:r>
          </a:p>
        </p:txBody>
      </p:sp>
      <p:sp>
        <p:nvSpPr>
          <p:cNvPr id="35" name="Text Placeholder 10"/>
          <p:cNvSpPr txBox="1">
            <a:spLocks/>
          </p:cNvSpPr>
          <p:nvPr>
            <p:custDataLst>
              <p:tags r:id="rId6"/>
            </p:custDataLst>
          </p:nvPr>
        </p:nvSpPr>
        <p:spPr bwMode="auto">
          <a:xfrm>
            <a:off x="4645025" y="1531154"/>
            <a:ext cx="4041775"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Comparison Group</a:t>
            </a: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1"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1829853456"/>
              </p:ext>
            </p:extLst>
          </p:nvPr>
        </p:nvGraphicFramePr>
        <p:xfrm>
          <a:off x="-23619" y="9906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t>6</a:t>
            </a: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77054"/>
          </a:xfrm>
          <a:prstGeom prst="rect">
            <a:avLst/>
          </a:prstGeom>
          <a:noFill/>
        </p:spPr>
        <p:txBody>
          <a:bodyPr wrap="square" rtlCol="0">
            <a:spAutoFit/>
          </a:bodyPr>
          <a:lstStyle/>
          <a:p>
            <a:pPr algn="ctr"/>
            <a:r>
              <a:rPr lang="en-US" sz="2500" b="1" dirty="0">
                <a:solidFill>
                  <a:srgbClr val="E74C39"/>
                </a:solidFill>
                <a:latin typeface="Franklin Gothic"/>
              </a:rPr>
              <a:t>Race/Ethnicity</a:t>
            </a: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682604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Miles from home"/>
          <p:cNvGraphicFramePr>
            <a:graphicFrameLocks noGrp="1"/>
          </p:cNvGraphicFramePr>
          <p:nvPr>
            <p:ph sz="half" idx="4294967295"/>
            <p:extLst>
              <p:ext uri="{D42A27DB-BD31-4B8C-83A1-F6EECF244321}">
                <p14:modId xmlns:p14="http://schemas.microsoft.com/office/powerpoint/2010/main" val="325906085"/>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00110"/>
          </a:xfrm>
          <a:prstGeom prst="rect">
            <a:avLst/>
          </a:prstGeom>
          <a:noFill/>
        </p:spPr>
        <p:txBody>
          <a:bodyPr wrap="square" rtlCol="0">
            <a:spAutoFit/>
          </a:bodyPr>
          <a:lstStyle/>
          <a:p>
            <a:pPr algn="ctr"/>
            <a:r>
              <a:rPr lang="en-US" b="1" dirty="0">
                <a:solidFill>
                  <a:srgbClr val="E74C39"/>
                </a:solidFill>
                <a:latin typeface="Franklin Gothic"/>
              </a:rPr>
              <a:t>How many miles is this college from your permanent home?</a:t>
            </a: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a:t>
            </a:r>
            <a:r>
              <a:rPr lang="en-US" dirty="0" smtClean="0">
                <a:solidFill>
                  <a:srgbClr val="E74C39"/>
                </a:solidFill>
                <a:latin typeface="Franklin Gothic Book"/>
              </a:rPr>
              <a:t>particular </a:t>
            </a:r>
            <a:r>
              <a:rPr lang="en-US" dirty="0">
                <a:solidFill>
                  <a:srgbClr val="E74C39"/>
                </a:solidFill>
                <a:latin typeface="Franklin Gothic Book"/>
              </a:rPr>
              <a:t>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dirty="0">
                <a:solidFill>
                  <a:srgbClr val="202945"/>
                </a:solidFill>
                <a:latin typeface="Franklin Gothic Medium" panose="020B0603020102020204" pitchFamily="34" charset="0"/>
              </a:rPr>
              <a:t>College Admissions Decisions</a:t>
            </a:r>
            <a:endParaRPr lang="en-US" sz="440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Number of applications"/>
          <p:cNvGraphicFramePr>
            <a:graphicFrameLocks noGrp="1"/>
          </p:cNvGraphicFramePr>
          <p:nvPr>
            <p:ph sz="half" idx="4294967295"/>
            <p:custDataLst>
              <p:tags r:id="rId2"/>
            </p:custDataLst>
            <p:extLst>
              <p:ext uri="{D42A27DB-BD31-4B8C-83A1-F6EECF244321}">
                <p14:modId xmlns:p14="http://schemas.microsoft.com/office/powerpoint/2010/main" val="2502818325"/>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228600" y="840635"/>
            <a:ext cx="8763000" cy="707886"/>
          </a:xfrm>
          <a:prstGeom prst="rect">
            <a:avLst/>
          </a:prstGeom>
          <a:noFill/>
        </p:spPr>
        <p:txBody>
          <a:bodyPr wrap="square" rtlCol="0" anchor="t">
            <a:spAutoFit/>
          </a:bodyPr>
          <a:lstStyle/>
          <a:p>
            <a:pPr algn="ctr"/>
            <a:r>
              <a:rPr lang="en-US" b="1" kern="0" dirty="0">
                <a:solidFill>
                  <a:srgbClr val="E74C39"/>
                </a:solidFill>
                <a:latin typeface="Franklin Gothic"/>
                <a:ea typeface="+mj-ea"/>
                <a:cs typeface="+mj-cs"/>
              </a:rPr>
              <a:t>To how many colleges </a:t>
            </a:r>
            <a:r>
              <a:rPr lang="en-US" b="1" i="1" u="sng" kern="0" dirty="0">
                <a:solidFill>
                  <a:srgbClr val="E74C39"/>
                </a:solidFill>
                <a:latin typeface="Franklin Gothic"/>
                <a:ea typeface="+mj-ea"/>
                <a:cs typeface="+mj-cs"/>
              </a:rPr>
              <a:t>other than this one</a:t>
            </a:r>
            <a:r>
              <a:rPr lang="en-US" b="1" kern="0" dirty="0">
                <a:solidFill>
                  <a:srgbClr val="E74C39"/>
                </a:solidFill>
                <a:latin typeface="Franklin Gothic"/>
                <a:ea typeface="+mj-ea"/>
                <a:cs typeface="+mj-cs"/>
              </a:rPr>
              <a:t> did you </a:t>
            </a:r>
          </a:p>
          <a:p>
            <a:pPr algn="ctr"/>
            <a:r>
              <a:rPr lang="en-US" b="1" kern="0" dirty="0">
                <a:solidFill>
                  <a:srgbClr val="E74C39"/>
                </a:solidFill>
                <a:latin typeface="Franklin Gothic"/>
                <a:ea typeface="+mj-ea"/>
                <a:cs typeface="+mj-cs"/>
              </a:rPr>
              <a:t>apply for admission this year?</a:t>
            </a:r>
            <a:endParaRPr lang="en-US" b="1" dirty="0">
              <a:solidFill>
                <a:srgbClr val="E74C39"/>
              </a:solidFill>
              <a:latin typeface="Franklin Gothic"/>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0"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1"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7"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FAB_CUSTOMSORTGLOBALLY" val="True"/>
</p:tagLst>
</file>

<file path=ppt/tags/tag10.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1.xml><?xml version="1.0" encoding="utf-8"?>
<p:tagLst xmlns:a="http://schemas.openxmlformats.org/drawingml/2006/main" xmlns:r="http://schemas.openxmlformats.org/officeDocument/2006/relationships" xmlns:p="http://schemas.openxmlformats.org/presentationml/2006/main">
  <p:tag name="CHART" val="ctFacIntSat"/>
</p:tagLst>
</file>

<file path=ppt/tags/tag12.xml><?xml version="1.0" encoding="utf-8"?>
<p:tagLst xmlns:a="http://schemas.openxmlformats.org/drawingml/2006/main" xmlns:r="http://schemas.openxmlformats.org/officeDocument/2006/relationships" xmlns:p="http://schemas.openxmlformats.org/presentationml/2006/main">
  <p:tag name="CHART" val="ctFacIntSat"/>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15.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6.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7"/>
</p:tagLst>
</file>

<file path=ppt/tags/tag17.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 name="SLIDEFAB_SHAPECONDITIONMETACTIONDELETE" val="False"/>
</p:tagLst>
</file>

<file path=ppt/tags/tag1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9.xml><?xml version="1.0" encoding="utf-8"?>
<p:tagLst xmlns:a="http://schemas.openxmlformats.org/drawingml/2006/main" xmlns:r="http://schemas.openxmlformats.org/officeDocument/2006/relationships" xmlns:p="http://schemas.openxmlformats.org/presentationml/2006/main">
  <p:tag name="SLIDEFAB_EXPORTMODE" val="4"/>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4"/>
</p:tagLst>
</file>

<file path=ppt/tags/tag21.xml><?xml version="1.0" encoding="utf-8"?>
<p:tagLst xmlns:a="http://schemas.openxmlformats.org/drawingml/2006/main" xmlns:r="http://schemas.openxmlformats.org/officeDocument/2006/relationships" xmlns:p="http://schemas.openxmlformats.org/presentationml/2006/main">
  <p:tag name="SLIDEFAB_RESIZEMODE" val="1"/>
  <p:tag name="SLIDEFAB_EXPORTMODE" val="4"/>
</p:tagLst>
</file>

<file path=ppt/tags/tag22.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8.xml><?xml version="1.0" encoding="utf-8"?>
<p:tagLst xmlns:a="http://schemas.openxmlformats.org/drawingml/2006/main" xmlns:r="http://schemas.openxmlformats.org/officeDocument/2006/relationships" xmlns:p="http://schemas.openxmlformats.org/presentationml/2006/main">
  <p:tag name="CHART" val="ctGains1"/>
</p:tagLst>
</file>

<file path=ppt/tags/tag29.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SLIDEFAB_EXPORTMODE" val="4"/>
</p:tagLst>
</file>

<file path=ppt/tags/tag30.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3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4.xml><?xml version="1.0" encoding="utf-8"?>
<p:tagLst xmlns:a="http://schemas.openxmlformats.org/drawingml/2006/main" xmlns:r="http://schemas.openxmlformats.org/officeDocument/2006/relationships" xmlns:p="http://schemas.openxmlformats.org/presentationml/2006/main">
  <p:tag name="SLIDEFAB_EXPORTMODE" val="4"/>
</p:tagLst>
</file>

<file path=ppt/tags/tag5.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6.xml><?xml version="1.0" encoding="utf-8"?>
<p:tagLst xmlns:a="http://schemas.openxmlformats.org/drawingml/2006/main" xmlns:r="http://schemas.openxmlformats.org/officeDocument/2006/relationships" xmlns:p="http://schemas.openxmlformats.org/presentationml/2006/main">
  <p:tag name="SLIDEFAB_EXPORTMODE" val="4"/>
</p:tagLst>
</file>

<file path=ppt/tags/tag7.xml><?xml version="1.0" encoding="utf-8"?>
<p:tagLst xmlns:a="http://schemas.openxmlformats.org/drawingml/2006/main" xmlns:r="http://schemas.openxmlformats.org/officeDocument/2006/relationships" xmlns:p="http://schemas.openxmlformats.org/presentationml/2006/main">
  <p:tag name="SLIDEFAB_EXPORTMODE" val="4"/>
</p:tagLst>
</file>

<file path=ppt/tags/tag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9.xml><?xml version="1.0" encoding="utf-8"?>
<p:tagLst xmlns:a="http://schemas.openxmlformats.org/drawingml/2006/main" xmlns:r="http://schemas.openxmlformats.org/officeDocument/2006/relationships" xmlns:p="http://schemas.openxmlformats.org/presentationml/2006/main">
  <p:tag name="SLIDEFAB_EXPORTMODE" val="4"/>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34192</TotalTime>
  <Words>2217</Words>
  <Application>Microsoft Office PowerPoint</Application>
  <PresentationFormat>On-screen Show (4:3)</PresentationFormat>
  <Paragraphs>566</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frank</vt:lpstr>
      <vt:lpstr>Franklin Gothic</vt:lpstr>
      <vt:lpstr>Franklin Gothic Book</vt:lpstr>
      <vt:lpstr>Franklin Gothic Medium</vt:lpstr>
      <vt:lpstr>Garamond</vt:lpstr>
      <vt:lpstr>Teamwork</vt:lpstr>
      <vt:lpstr>Rutgers University-Camden  CIRP Freshman Survey   2019 Results</vt:lpstr>
      <vt:lpstr>The First Year is Important…</vt:lpstr>
      <vt:lpstr>Table of Contents</vt:lpstr>
      <vt:lpstr>A Note about CIRP Constructs</vt:lpstr>
      <vt:lpstr>Demographics</vt:lpstr>
      <vt:lpstr>PowerPoint Presentation</vt:lpstr>
      <vt:lpstr>PowerPoint Presentation</vt:lpstr>
      <vt:lpstr>PowerPoint Presentation</vt:lpstr>
      <vt:lpstr>  College Admissions Decisions  </vt:lpstr>
      <vt:lpstr> College Acceptance  </vt:lpstr>
      <vt:lpstr>College Choice</vt:lpstr>
      <vt:lpstr>PowerPoint Presentation</vt:lpstr>
      <vt:lpstr> College Choice How important was each reason in your decision to attend this college?</vt:lpstr>
      <vt:lpstr>PowerPoint Presentation</vt:lpstr>
      <vt:lpstr>PowerPoint Presentation</vt:lpstr>
      <vt:lpstr>PowerPoint Presentation</vt:lpstr>
      <vt:lpstr>PowerPoint Presentation</vt:lpstr>
      <vt:lpstr>Financing College Did you receive any of the following forms of financial aid?</vt:lpstr>
      <vt:lpstr>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emotional well-being can affect many important aspects of the student experience including academic performance and persistence.   In the past year, how often have you:</vt:lpstr>
      <vt:lpstr>PowerPoint Presentation</vt:lpstr>
      <vt:lpstr> Summer Bridge Program Did you participate in a bridge program at this institution this summer?</vt:lpstr>
      <vt:lpstr> Previous College Coursework </vt:lpstr>
      <vt:lpstr> Science/Research Self-Efficacy How confident are you that you can do the following?</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Manager>planas@gseis.ucla.edu</Manager>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La Reina Bates</cp:lastModifiedBy>
  <cp:revision>2241</cp:revision>
  <cp:lastPrinted>2017-02-02T23:00:01Z</cp:lastPrinted>
  <dcterms:created xsi:type="dcterms:W3CDTF">2007-06-27T16:52:25Z</dcterms:created>
  <dcterms:modified xsi:type="dcterms:W3CDTF">2020-01-08T13:21:53Z</dcterms:modified>
</cp:coreProperties>
</file>