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tags/tag5.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3.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drawings/drawing6.xml" ContentType="application/vnd.openxmlformats-officedocument.drawingml.chartshapes+xml"/>
  <Override PartName="/ppt/notesSlides/notesSlide16.xml" ContentType="application/vnd.openxmlformats-officedocument.presentationml.notesSlide+xml"/>
  <Override PartName="/ppt/charts/chart16.xml" ContentType="application/vnd.openxmlformats-officedocument.drawingml.chart+xml"/>
  <Override PartName="/ppt/drawings/drawing7.xml" ContentType="application/vnd.openxmlformats-officedocument.drawingml.chartshape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tags/tag8.xml" ContentType="application/vnd.openxmlformats-officedocument.presentationml.tags+xml"/>
  <Override PartName="/ppt/notesSlides/notesSlide25.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9.xml" ContentType="application/vnd.openxmlformats-officedocument.presentationml.tags+xml"/>
  <Override PartName="/ppt/notesSlides/notesSlide26.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tags/tag10.xml" ContentType="application/vnd.openxmlformats-officedocument.presentationml.tags+xml"/>
  <Override PartName="/ppt/notesSlides/notesSlide27.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tags/tag11.xml" ContentType="application/vnd.openxmlformats-officedocument.presentationml.tags+xml"/>
  <Override PartName="/ppt/notesSlides/notesSlide28.xml" ContentType="application/vnd.openxmlformats-officedocument.presentationml.notesSlide+xml"/>
  <Override PartName="/ppt/charts/chart29.xml" ContentType="application/vnd.openxmlformats-officedocument.drawingml.chart+xml"/>
  <Override PartName="/ppt/drawings/drawing8.xml" ContentType="application/vnd.openxmlformats-officedocument.drawingml.chartshapes+xml"/>
  <Override PartName="/ppt/tags/tag12.xml" ContentType="application/vnd.openxmlformats-officedocument.presentationml.tags+xml"/>
  <Override PartName="/ppt/notesSlides/notesSlide29.xml" ContentType="application/vnd.openxmlformats-officedocument.presentationml.notesSlide+xml"/>
  <Override PartName="/ppt/charts/chart30.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31.xml" ContentType="application/vnd.openxmlformats-officedocument.drawingml.chart+xml"/>
  <Override PartName="/ppt/notesSlides/notesSlide32.xml" ContentType="application/vnd.openxmlformats-officedocument.presentationml.notesSlide+xml"/>
  <Override PartName="/ppt/charts/chart32.xml" ContentType="application/vnd.openxmlformats-officedocument.drawingml.chart+xml"/>
  <Override PartName="/ppt/notesSlides/notesSlide33.xml" ContentType="application/vnd.openxmlformats-officedocument.presentationml.notesSlide+xml"/>
  <Override PartName="/ppt/tags/tag13.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3.xml" ContentType="application/vnd.openxmlformats-officedocument.drawingml.chart+xml"/>
  <Override PartName="/ppt/tags/tag14.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34.xml" ContentType="application/vnd.openxmlformats-officedocument.drawingml.chart+xml"/>
  <Override PartName="/ppt/notesSlides/notesSlide38.xml" ContentType="application/vnd.openxmlformats-officedocument.presentationml.notesSlide+xml"/>
  <Override PartName="/ppt/charts/chart35.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36.xml" ContentType="application/vnd.openxmlformats-officedocument.drawingml.chart+xml"/>
  <Override PartName="/ppt/drawings/drawing9.xml" ContentType="application/vnd.openxmlformats-officedocument.drawingml.chartshapes+xml"/>
  <Override PartName="/ppt/notesSlides/notesSlide41.xml" ContentType="application/vnd.openxmlformats-officedocument.presentationml.notesSlide+xml"/>
  <Override PartName="/ppt/charts/chart37.xml" ContentType="application/vnd.openxmlformats-officedocument.drawingml.chart+xml"/>
  <Override PartName="/ppt/drawings/drawing10.xml" ContentType="application/vnd.openxmlformats-officedocument.drawingml.chartshapes+xml"/>
  <Override PartName="/ppt/notesSlides/notesSlide42.xml" ContentType="application/vnd.openxmlformats-officedocument.presentationml.notesSlide+xml"/>
  <Override PartName="/ppt/charts/chart38.xml" ContentType="application/vnd.openxmlformats-officedocument.drawingml.chart+xml"/>
  <Override PartName="/ppt/drawings/drawing11.xml" ContentType="application/vnd.openxmlformats-officedocument.drawingml.chartshapes+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5"/>
  </p:notesMasterIdLst>
  <p:handoutMasterIdLst>
    <p:handoutMasterId r:id="rId46"/>
  </p:handoutMasterIdLst>
  <p:sldIdLst>
    <p:sldId id="256" r:id="rId2"/>
    <p:sldId id="363" r:id="rId3"/>
    <p:sldId id="485" r:id="rId4"/>
    <p:sldId id="399" r:id="rId5"/>
    <p:sldId id="437" r:id="rId6"/>
    <p:sldId id="494" r:id="rId7"/>
    <p:sldId id="443" r:id="rId8"/>
    <p:sldId id="442" r:id="rId9"/>
    <p:sldId id="400" r:id="rId10"/>
    <p:sldId id="444" r:id="rId11"/>
    <p:sldId id="369" r:id="rId12"/>
    <p:sldId id="445" r:id="rId13"/>
    <p:sldId id="480" r:id="rId14"/>
    <p:sldId id="459" r:id="rId15"/>
    <p:sldId id="460" r:id="rId16"/>
    <p:sldId id="461" r:id="rId17"/>
    <p:sldId id="401" r:id="rId18"/>
    <p:sldId id="478" r:id="rId19"/>
    <p:sldId id="497" r:id="rId20"/>
    <p:sldId id="451" r:id="rId21"/>
    <p:sldId id="402" r:id="rId22"/>
    <p:sldId id="457" r:id="rId23"/>
    <p:sldId id="486" r:id="rId24"/>
    <p:sldId id="493" r:id="rId25"/>
    <p:sldId id="454" r:id="rId26"/>
    <p:sldId id="453" r:id="rId27"/>
    <p:sldId id="455" r:id="rId28"/>
    <p:sldId id="385" r:id="rId29"/>
    <p:sldId id="390" r:id="rId30"/>
    <p:sldId id="403" r:id="rId31"/>
    <p:sldId id="492" r:id="rId32"/>
    <p:sldId id="498" r:id="rId33"/>
    <p:sldId id="438" r:id="rId34"/>
    <p:sldId id="484" r:id="rId35"/>
    <p:sldId id="483" r:id="rId36"/>
    <p:sldId id="479" r:id="rId37"/>
    <p:sldId id="476" r:id="rId38"/>
    <p:sldId id="470" r:id="rId39"/>
    <p:sldId id="439" r:id="rId40"/>
    <p:sldId id="472" r:id="rId41"/>
    <p:sldId id="473" r:id="rId42"/>
    <p:sldId id="475" r:id="rId43"/>
    <p:sldId id="281" r:id="rId44"/>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53"/>
    <a:srgbClr val="FF9966"/>
    <a:srgbClr val="7A84AE"/>
    <a:srgbClr val="FFCC99"/>
    <a:srgbClr val="E3593D"/>
    <a:srgbClr val="FF6600"/>
    <a:srgbClr val="FFD5D1"/>
    <a:srgbClr val="FF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7" autoAdjust="0"/>
    <p:restoredTop sz="88544" autoAdjust="0"/>
  </p:normalViewPr>
  <p:slideViewPr>
    <p:cSldViewPr>
      <p:cViewPr>
        <p:scale>
          <a:sx n="117" d="100"/>
          <a:sy n="117" d="100"/>
        </p:scale>
        <p:origin x="-10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5E-2"/>
          <c:y val="0.17364545056867911"/>
          <c:w val="0.78738281387750098"/>
          <c:h val="0.48348490813648937"/>
        </c:manualLayout>
      </c:layout>
      <c:pieChart>
        <c:varyColors val="1"/>
        <c:ser>
          <c:idx val="0"/>
          <c:order val="0"/>
          <c:tx>
            <c:strRef>
              <c:f>Sheet1!$B$1</c:f>
              <c:strCache>
                <c:ptCount val="1"/>
                <c:pt idx="0">
                  <c:v>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spPr>
              <a:noFill/>
              <a:ln>
                <a:noFill/>
              </a:ln>
              <a:effectLst/>
            </c:spPr>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0.35399999999999998</c:v>
                </c:pt>
                <c:pt idx="1">
                  <c:v>0.64600000000000002</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dirty="0" smtClean="0">
                <a:solidFill>
                  <a:schemeClr val="accent5">
                    <a:lumMod val="75000"/>
                  </a:schemeClr>
                </a:solidFill>
              </a:rPr>
              <a:t>Were you accepted by your first choice college?</a:t>
            </a:r>
            <a:endParaRPr lang="en-US" dirty="0">
              <a:solidFill>
                <a:schemeClr val="accent5">
                  <a:lumMod val="75000"/>
                </a:schemeClr>
              </a:solidFill>
            </a:endParaRPr>
          </a:p>
        </c:rich>
      </c:tx>
      <c:layout/>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dPt>
          <c:dPt>
            <c:idx val="1"/>
            <c:bubble3D val="0"/>
            <c:spPr>
              <a:solidFill>
                <a:srgbClr val="FFA953"/>
              </a:solidFill>
              <a:ln w="3175">
                <a:solidFill>
                  <a:srgbClr val="7680AC">
                    <a:alpha val="50000"/>
                  </a:srgbClr>
                </a:solidFill>
              </a:ln>
            </c:spPr>
          </c:dPt>
          <c:dLbls>
            <c:spPr>
              <a:noFill/>
              <a:ln>
                <a:noFill/>
              </a:ln>
              <a:effectLst/>
            </c:spPr>
            <c:txPr>
              <a:bodyPr/>
              <a:lstStyle/>
              <a:p>
                <a:pPr>
                  <a:defRPr sz="1400">
                    <a:solidFill>
                      <a:schemeClr val="bg1"/>
                    </a:solidFill>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Sheet1!$A$2:$A$3</c:f>
              <c:strCache>
                <c:ptCount val="2"/>
                <c:pt idx="0">
                  <c:v>Yes</c:v>
                </c:pt>
                <c:pt idx="1">
                  <c:v>No</c:v>
                </c:pt>
              </c:strCache>
            </c:strRef>
          </c:cat>
          <c:val>
            <c:numRef>
              <c:f>Sheet1!$B$2:$B$3</c:f>
              <c:numCache>
                <c:formatCode>0.0%</c:formatCode>
                <c:ptCount val="2"/>
                <c:pt idx="0">
                  <c:v>0.77300000000000002</c:v>
                </c:pt>
                <c:pt idx="1">
                  <c:v>0.22700000000000001</c:v>
                </c:pt>
              </c:numCache>
            </c:numRef>
          </c:val>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300">
                <a:solidFill>
                  <a:schemeClr val="tx2"/>
                </a:solidFill>
              </a:defRPr>
            </a:pPr>
            <a:endParaRPr lang="en-US"/>
          </a:p>
        </c:txPr>
      </c:legendEntry>
      <c:legendEntry>
        <c:idx val="1"/>
        <c:txPr>
          <a:bodyPr/>
          <a:lstStyle/>
          <a:p>
            <a:pPr>
              <a:defRPr sz="1300">
                <a:solidFill>
                  <a:schemeClr val="tx2"/>
                </a:solidFill>
              </a:defRPr>
            </a:pPr>
            <a:endParaRPr lang="en-US"/>
          </a:p>
        </c:txPr>
      </c:legendEntry>
      <c:layout>
        <c:manualLayout>
          <c:xMode val="edge"/>
          <c:yMode val="edge"/>
          <c:x val="0.19724059492563401"/>
          <c:y val="0.90440754381508759"/>
          <c:w val="0.41757421988918236"/>
          <c:h val="9.5592456184913022E-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5">
                <a:lumMod val="75000"/>
              </a:schemeClr>
            </a:solidFill>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0.53200000000000003</c:v>
                </c:pt>
                <c:pt idx="1">
                  <c:v>0.312</c:v>
                </c:pt>
                <c:pt idx="2">
                  <c:v>0.106</c:v>
                </c:pt>
                <c:pt idx="3">
                  <c:v>0.05</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0.82399999999999995</c:v>
                </c:pt>
                <c:pt idx="1">
                  <c:v>0.13</c:v>
                </c:pt>
                <c:pt idx="2">
                  <c:v>3.2000000000000001E-2</c:v>
                </c:pt>
                <c:pt idx="3">
                  <c:v>1.4999999999999999E-2</c:v>
                </c:pt>
              </c:numCache>
            </c:numRef>
          </c:val>
        </c:ser>
        <c:dLbls>
          <c:showLegendKey val="0"/>
          <c:showVal val="1"/>
          <c:showCatName val="0"/>
          <c:showSerName val="0"/>
          <c:showPercent val="0"/>
          <c:showBubbleSize val="0"/>
        </c:dLbls>
        <c:gapWidth val="75"/>
        <c:overlap val="-25"/>
        <c:axId val="53795328"/>
        <c:axId val="89983808"/>
      </c:barChart>
      <c:catAx>
        <c:axId val="53795328"/>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89983808"/>
        <c:crosses val="autoZero"/>
        <c:auto val="1"/>
        <c:lblAlgn val="ctr"/>
        <c:lblOffset val="100"/>
        <c:noMultiLvlLbl val="0"/>
      </c:catAx>
      <c:valAx>
        <c:axId val="8998380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53795328"/>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4.8000000000000001E-2</c:v>
                </c:pt>
                <c:pt idx="1">
                  <c:v>0.14000000000000001</c:v>
                </c:pt>
                <c:pt idx="2">
                  <c:v>0.16900000000000001</c:v>
                </c:pt>
                <c:pt idx="3">
                  <c:v>0.29199999999999998</c:v>
                </c:pt>
                <c:pt idx="4">
                  <c:v>0.33100000000000002</c:v>
                </c:pt>
                <c:pt idx="5">
                  <c:v>0.40300000000000002</c:v>
                </c:pt>
                <c:pt idx="6">
                  <c:v>0.105</c:v>
                </c:pt>
                <c:pt idx="7">
                  <c:v>0.36399999999999999</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0.94399999999999995</c:v>
                </c:pt>
                <c:pt idx="1">
                  <c:v>0.84099999999999997</c:v>
                </c:pt>
                <c:pt idx="2">
                  <c:v>0.82299999999999995</c:v>
                </c:pt>
                <c:pt idx="3">
                  <c:v>0.67300000000000004</c:v>
                </c:pt>
                <c:pt idx="4">
                  <c:v>0.58099999999999996</c:v>
                </c:pt>
                <c:pt idx="5">
                  <c:v>0.45500000000000002</c:v>
                </c:pt>
                <c:pt idx="6">
                  <c:v>0.871</c:v>
                </c:pt>
                <c:pt idx="7">
                  <c:v>0.54700000000000004</c:v>
                </c:pt>
              </c:numCache>
            </c:numRef>
          </c:val>
        </c:ser>
        <c:dLbls>
          <c:showLegendKey val="0"/>
          <c:showVal val="0"/>
          <c:showCatName val="0"/>
          <c:showSerName val="0"/>
          <c:showPercent val="0"/>
          <c:showBubbleSize val="0"/>
        </c:dLbls>
        <c:gapWidth val="74"/>
        <c:overlap val="100"/>
        <c:axId val="54351360"/>
        <c:axId val="89986112"/>
      </c:barChart>
      <c:catAx>
        <c:axId val="54351360"/>
        <c:scaling>
          <c:orientation val="minMax"/>
        </c:scaling>
        <c:delete val="0"/>
        <c:axPos val="b"/>
        <c:majorGridlines/>
        <c:numFmt formatCode="General" sourceLinked="0"/>
        <c:majorTickMark val="none"/>
        <c:minorTickMark val="none"/>
        <c:tickLblPos val="none"/>
        <c:crossAx val="89986112"/>
        <c:crosses val="autoZero"/>
        <c:auto val="1"/>
        <c:lblAlgn val="ctr"/>
        <c:lblOffset val="100"/>
        <c:tickLblSkip val="2"/>
        <c:tickMarkSkip val="2"/>
        <c:noMultiLvlLbl val="0"/>
      </c:catAx>
      <c:valAx>
        <c:axId val="8998611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5435136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0.113</c:v>
                </c:pt>
                <c:pt idx="1">
                  <c:v>0.20699999999999999</c:v>
                </c:pt>
                <c:pt idx="2">
                  <c:v>9.7000000000000003E-2</c:v>
                </c:pt>
                <c:pt idx="3">
                  <c:v>0.19800000000000001</c:v>
                </c:pt>
                <c:pt idx="4">
                  <c:v>0.16900000000000001</c:v>
                </c:pt>
                <c:pt idx="5">
                  <c:v>0.34</c:v>
                </c:pt>
              </c:numCache>
            </c:numRef>
          </c:val>
        </c:ser>
        <c:ser>
          <c:idx val="1"/>
          <c:order val="1"/>
          <c:spPr>
            <a:solidFill>
              <a:schemeClr val="accent1">
                <a:lumMod val="60000"/>
                <a:lumOff val="40000"/>
              </a:schemeClr>
            </a:solidFill>
            <a:ln w="3175">
              <a:solidFill>
                <a:srgbClr val="7680AC">
                  <a:alpha val="50000"/>
                </a:srgbClr>
              </a:solidFill>
            </a:ln>
            <a:effectLst/>
          </c:spPr>
          <c:invertIfNegative val="0"/>
          <c:dPt>
            <c:idx val="1"/>
            <c:invertIfNegative val="0"/>
            <c:bubble3D val="0"/>
            <c:spPr>
              <a:solidFill>
                <a:srgbClr val="FFCC99"/>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0.879</c:v>
                </c:pt>
                <c:pt idx="1">
                  <c:v>0.77</c:v>
                </c:pt>
                <c:pt idx="2">
                  <c:v>0.89500000000000002</c:v>
                </c:pt>
                <c:pt idx="3">
                  <c:v>0.76200000000000001</c:v>
                </c:pt>
                <c:pt idx="4">
                  <c:v>0.75</c:v>
                </c:pt>
                <c:pt idx="5">
                  <c:v>0.47499999999999998</c:v>
                </c:pt>
              </c:numCache>
            </c:numRef>
          </c:val>
        </c:ser>
        <c:dLbls>
          <c:showLegendKey val="0"/>
          <c:showVal val="1"/>
          <c:showCatName val="0"/>
          <c:showSerName val="0"/>
          <c:showPercent val="0"/>
          <c:showBubbleSize val="0"/>
        </c:dLbls>
        <c:gapWidth val="74"/>
        <c:overlap val="100"/>
        <c:axId val="81040896"/>
        <c:axId val="89988416"/>
      </c:barChart>
      <c:catAx>
        <c:axId val="81040896"/>
        <c:scaling>
          <c:orientation val="minMax"/>
        </c:scaling>
        <c:delete val="0"/>
        <c:axPos val="b"/>
        <c:majorGridlines/>
        <c:numFmt formatCode="General" sourceLinked="1"/>
        <c:majorTickMark val="none"/>
        <c:minorTickMark val="none"/>
        <c:tickLblPos val="none"/>
        <c:crossAx val="89988416"/>
        <c:crosses val="autoZero"/>
        <c:auto val="1"/>
        <c:lblAlgn val="ctr"/>
        <c:lblOffset val="100"/>
        <c:tickLblSkip val="2"/>
        <c:tickMarkSkip val="2"/>
        <c:noMultiLvlLbl val="0"/>
      </c:catAx>
      <c:valAx>
        <c:axId val="8998841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10408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Pt>
            <c:idx val="8"/>
            <c:invertIfNegative val="0"/>
            <c:bubble3D val="0"/>
            <c:spPr>
              <a:solidFill>
                <a:schemeClr val="accent1"/>
              </a:solidFill>
              <a:ln w="3175">
                <a:solidFill>
                  <a:srgbClr val="7680AC">
                    <a:alpha val="50000"/>
                  </a:srgbClr>
                </a:solidFill>
              </a:ln>
              <a:effectLst/>
            </c:spPr>
          </c:dPt>
          <c:dPt>
            <c:idx val="9"/>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Sheet1!$C$2:$C$11</c:f>
              <c:numCache>
                <c:formatCode>0.0%</c:formatCode>
                <c:ptCount val="10"/>
                <c:pt idx="0">
                  <c:v>0.254</c:v>
                </c:pt>
                <c:pt idx="1">
                  <c:v>0.151</c:v>
                </c:pt>
                <c:pt idx="2">
                  <c:v>0.33300000000000002</c:v>
                </c:pt>
                <c:pt idx="3">
                  <c:v>0.36199999999999999</c:v>
                </c:pt>
                <c:pt idx="4">
                  <c:v>0.313</c:v>
                </c:pt>
                <c:pt idx="5">
                  <c:v>0.32</c:v>
                </c:pt>
                <c:pt idx="6">
                  <c:v>0.25700000000000001</c:v>
                </c:pt>
                <c:pt idx="7">
                  <c:v>0.16400000000000001</c:v>
                </c:pt>
                <c:pt idx="8" formatCode="0.00%">
                  <c:v>0.32700000000000001</c:v>
                </c:pt>
                <c:pt idx="9" formatCode="0.00%">
                  <c:v>0.35899999999999999</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Pt>
            <c:idx val="8"/>
            <c:invertIfNegative val="0"/>
            <c:bubble3D val="0"/>
            <c:spPr>
              <a:solidFill>
                <a:schemeClr val="accent1">
                  <a:lumMod val="60000"/>
                  <a:lumOff val="40000"/>
                </a:schemeClr>
              </a:solidFill>
              <a:ln w="3175">
                <a:solidFill>
                  <a:srgbClr val="7680AC">
                    <a:alpha val="50000"/>
                  </a:srgbClr>
                </a:solidFill>
              </a:ln>
              <a:effectLst/>
            </c:spPr>
          </c:dPt>
          <c:dPt>
            <c:idx val="9"/>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Sheet1!$D$2:$D$11</c:f>
              <c:numCache>
                <c:formatCode>0.0%</c:formatCode>
                <c:ptCount val="10"/>
                <c:pt idx="0">
                  <c:v>0.70199999999999996</c:v>
                </c:pt>
                <c:pt idx="1">
                  <c:v>0.82899999999999996</c:v>
                </c:pt>
                <c:pt idx="2">
                  <c:v>0.46500000000000002</c:v>
                </c:pt>
                <c:pt idx="3">
                  <c:v>0.34300000000000003</c:v>
                </c:pt>
                <c:pt idx="4">
                  <c:v>0.48199999999999998</c:v>
                </c:pt>
                <c:pt idx="5">
                  <c:v>0.48699999999999999</c:v>
                </c:pt>
                <c:pt idx="6">
                  <c:v>0.66400000000000003</c:v>
                </c:pt>
                <c:pt idx="7">
                  <c:v>0.80600000000000005</c:v>
                </c:pt>
                <c:pt idx="8" formatCode="0.00%">
                  <c:v>0.38900000000000001</c:v>
                </c:pt>
                <c:pt idx="9" formatCode="0.00%">
                  <c:v>0.29299999999999998</c:v>
                </c:pt>
              </c:numCache>
            </c:numRef>
          </c:val>
        </c:ser>
        <c:dLbls>
          <c:showLegendKey val="0"/>
          <c:showVal val="0"/>
          <c:showCatName val="0"/>
          <c:showSerName val="0"/>
          <c:showPercent val="0"/>
          <c:showBubbleSize val="0"/>
        </c:dLbls>
        <c:gapWidth val="74"/>
        <c:overlap val="100"/>
        <c:axId val="81194496"/>
        <c:axId val="92858048"/>
      </c:barChart>
      <c:catAx>
        <c:axId val="81194496"/>
        <c:scaling>
          <c:orientation val="minMax"/>
        </c:scaling>
        <c:delete val="0"/>
        <c:axPos val="b"/>
        <c:majorGridlines/>
        <c:numFmt formatCode="General" sourceLinked="0"/>
        <c:majorTickMark val="none"/>
        <c:minorTickMark val="none"/>
        <c:tickLblPos val="none"/>
        <c:crossAx val="92858048"/>
        <c:crosses val="autoZero"/>
        <c:auto val="1"/>
        <c:lblAlgn val="ctr"/>
        <c:lblOffset val="100"/>
        <c:tickLblSkip val="2"/>
        <c:tickMarkSkip val="2"/>
        <c:noMultiLvlLbl val="0"/>
      </c:catAx>
      <c:valAx>
        <c:axId val="9285804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11944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0.193</c:v>
                </c:pt>
                <c:pt idx="1">
                  <c:v>0.26600000000000001</c:v>
                </c:pt>
                <c:pt idx="2">
                  <c:v>0.16800000000000001</c:v>
                </c:pt>
                <c:pt idx="3">
                  <c:v>0.29299999999999998</c:v>
                </c:pt>
                <c:pt idx="4">
                  <c:v>0.2</c:v>
                </c:pt>
                <c:pt idx="5">
                  <c:v>8.4000000000000005E-2</c:v>
                </c:pt>
                <c:pt idx="6">
                  <c:v>0.126</c:v>
                </c:pt>
                <c:pt idx="7">
                  <c:v>6.9000000000000006E-2</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0.57899999999999996</c:v>
                </c:pt>
                <c:pt idx="1">
                  <c:v>0.436</c:v>
                </c:pt>
                <c:pt idx="2">
                  <c:v>0.76100000000000001</c:v>
                </c:pt>
                <c:pt idx="3">
                  <c:v>0.54200000000000004</c:v>
                </c:pt>
                <c:pt idx="4">
                  <c:v>0.155</c:v>
                </c:pt>
                <c:pt idx="5">
                  <c:v>4.5999999999999999E-2</c:v>
                </c:pt>
                <c:pt idx="6">
                  <c:v>0.27900000000000003</c:v>
                </c:pt>
                <c:pt idx="7">
                  <c:v>6.2E-2</c:v>
                </c:pt>
              </c:numCache>
            </c:numRef>
          </c:val>
        </c:ser>
        <c:dLbls>
          <c:showLegendKey val="0"/>
          <c:showVal val="0"/>
          <c:showCatName val="0"/>
          <c:showSerName val="0"/>
          <c:showPercent val="0"/>
          <c:showBubbleSize val="0"/>
        </c:dLbls>
        <c:gapWidth val="74"/>
        <c:overlap val="100"/>
        <c:axId val="81315328"/>
        <c:axId val="92860928"/>
      </c:barChart>
      <c:catAx>
        <c:axId val="81315328"/>
        <c:scaling>
          <c:orientation val="minMax"/>
        </c:scaling>
        <c:delete val="0"/>
        <c:axPos val="b"/>
        <c:majorGridlines/>
        <c:numFmt formatCode="General" sourceLinked="0"/>
        <c:majorTickMark val="none"/>
        <c:minorTickMark val="none"/>
        <c:tickLblPos val="none"/>
        <c:crossAx val="92860928"/>
        <c:crosses val="autoZero"/>
        <c:auto val="1"/>
        <c:lblAlgn val="ctr"/>
        <c:lblOffset val="100"/>
        <c:tickLblSkip val="2"/>
        <c:tickMarkSkip val="2"/>
        <c:noMultiLvlLbl val="0"/>
      </c:catAx>
      <c:valAx>
        <c:axId val="9286092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13153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0.34200000000000003</c:v>
                </c:pt>
                <c:pt idx="1">
                  <c:v>0.42499999999999999</c:v>
                </c:pt>
                <c:pt idx="2">
                  <c:v>0.31</c:v>
                </c:pt>
                <c:pt idx="3">
                  <c:v>0.14699999999999999</c:v>
                </c:pt>
                <c:pt idx="4">
                  <c:v>0.36599999999999999</c:v>
                </c:pt>
                <c:pt idx="5">
                  <c:v>0.38900000000000001</c:v>
                </c:pt>
                <c:pt idx="6">
                  <c:v>0.36599999999999999</c:v>
                </c:pt>
                <c:pt idx="7">
                  <c:v>0.36699999999999999</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0.33300000000000002</c:v>
                </c:pt>
                <c:pt idx="1">
                  <c:v>0.17499999999999999</c:v>
                </c:pt>
                <c:pt idx="2">
                  <c:v>0.42499999999999999</c:v>
                </c:pt>
                <c:pt idx="3">
                  <c:v>6.2E-2</c:v>
                </c:pt>
                <c:pt idx="4">
                  <c:v>0.223</c:v>
                </c:pt>
                <c:pt idx="5">
                  <c:v>0.248</c:v>
                </c:pt>
                <c:pt idx="6">
                  <c:v>0.30399999999999999</c:v>
                </c:pt>
                <c:pt idx="7">
                  <c:v>0.45200000000000001</c:v>
                </c:pt>
              </c:numCache>
            </c:numRef>
          </c:val>
        </c:ser>
        <c:dLbls>
          <c:showLegendKey val="0"/>
          <c:showVal val="0"/>
          <c:showCatName val="0"/>
          <c:showSerName val="0"/>
          <c:showPercent val="0"/>
          <c:showBubbleSize val="0"/>
        </c:dLbls>
        <c:gapWidth val="74"/>
        <c:overlap val="100"/>
        <c:axId val="81686016"/>
        <c:axId val="92863232"/>
      </c:barChart>
      <c:catAx>
        <c:axId val="81686016"/>
        <c:scaling>
          <c:orientation val="minMax"/>
        </c:scaling>
        <c:delete val="0"/>
        <c:axPos val="b"/>
        <c:majorGridlines/>
        <c:numFmt formatCode="General" sourceLinked="0"/>
        <c:majorTickMark val="none"/>
        <c:minorTickMark val="none"/>
        <c:tickLblPos val="none"/>
        <c:crossAx val="92863232"/>
        <c:crosses val="autoZero"/>
        <c:auto val="1"/>
        <c:lblAlgn val="ctr"/>
        <c:lblOffset val="100"/>
        <c:tickLblSkip val="2"/>
        <c:tickMarkSkip val="2"/>
        <c:noMultiLvlLbl val="0"/>
      </c:catAx>
      <c:valAx>
        <c:axId val="9286323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168601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1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0.04</c:v>
                </c:pt>
                <c:pt idx="1">
                  <c:v>0.17600000000000002</c:v>
                </c:pt>
                <c:pt idx="2">
                  <c:v>0.76200000000000012</c:v>
                </c:pt>
                <c:pt idx="3">
                  <c:v>0.26800000000000002</c:v>
                </c:pt>
                <c:pt idx="4">
                  <c:v>0.36199999999999999</c:v>
                </c:pt>
              </c:numCache>
            </c:numRef>
          </c:val>
        </c:ser>
        <c:ser>
          <c:idx val="2"/>
          <c:order val="1"/>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1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6.7000000000000004E-2</c:v>
                </c:pt>
                <c:pt idx="1">
                  <c:v>0.45899999999999996</c:v>
                </c:pt>
                <c:pt idx="2">
                  <c:v>0.52500000000000002</c:v>
                </c:pt>
                <c:pt idx="3">
                  <c:v>0.47600000000000003</c:v>
                </c:pt>
                <c:pt idx="4">
                  <c:v>0.45900000000000002</c:v>
                </c:pt>
              </c:numCache>
            </c:numRef>
          </c:val>
        </c:ser>
        <c:dLbls>
          <c:showLegendKey val="0"/>
          <c:showVal val="0"/>
          <c:showCatName val="0"/>
          <c:showSerName val="0"/>
          <c:showPercent val="0"/>
          <c:showBubbleSize val="0"/>
        </c:dLbls>
        <c:gapWidth val="75"/>
        <c:overlap val="-25"/>
        <c:axId val="89597440"/>
        <c:axId val="140315456"/>
      </c:barChart>
      <c:catAx>
        <c:axId val="89597440"/>
        <c:scaling>
          <c:orientation val="minMax"/>
        </c:scaling>
        <c:delete val="0"/>
        <c:axPos val="l"/>
        <c:majorGridlines/>
        <c:numFmt formatCode="General" sourceLinked="1"/>
        <c:majorTickMark val="none"/>
        <c:minorTickMark val="none"/>
        <c:tickLblPos val="nextTo"/>
        <c:txPr>
          <a:bodyPr rot="0" vert="horz"/>
          <a:lstStyle/>
          <a:p>
            <a:pPr>
              <a:defRPr sz="1400" b="0">
                <a:solidFill>
                  <a:schemeClr val="tx2"/>
                </a:solidFill>
              </a:defRPr>
            </a:pPr>
            <a:endParaRPr lang="en-US"/>
          </a:p>
        </c:txPr>
        <c:crossAx val="140315456"/>
        <c:crosses val="autoZero"/>
        <c:auto val="1"/>
        <c:lblAlgn val="ctr"/>
        <c:lblOffset val="100"/>
        <c:tickLblSkip val="1"/>
        <c:tickMarkSkip val="1"/>
        <c:noMultiLvlLbl val="0"/>
      </c:catAx>
      <c:valAx>
        <c:axId val="140315456"/>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a:solidFill>
                  <a:schemeClr val="tx2"/>
                </a:solidFill>
              </a:defRPr>
            </a:pPr>
            <a:endParaRPr lang="en-US"/>
          </a:p>
        </c:txPr>
        <c:crossAx val="89597440"/>
        <c:crosses val="autoZero"/>
        <c:crossBetween val="between"/>
        <c:majorUnit val="0.1"/>
        <c:minorUnit val="4.0000000000000022E-2"/>
      </c:valAx>
      <c:spPr>
        <a:noFill/>
        <a:ln w="24366">
          <a:noFill/>
        </a:ln>
      </c:spPr>
    </c:plotArea>
    <c:legend>
      <c:legendPos val="b"/>
      <c:layout/>
      <c:overlay val="0"/>
      <c:txPr>
        <a:bodyPr/>
        <a:lstStyle/>
        <a:p>
          <a:pPr>
            <a:defRPr sz="12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34E-2"/>
          <c:y val="4.6549581692913379E-2"/>
          <c:w val="0.90646325459317589"/>
          <c:h val="0.8215276410761155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Miitary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8.0000000000000002E-3</c:v>
                </c:pt>
                <c:pt idx="1">
                  <c:v>0.38200000000000001</c:v>
                </c:pt>
                <c:pt idx="2">
                  <c:v>0.45900000000000002</c:v>
                </c:pt>
                <c:pt idx="3">
                  <c:v>0.504</c:v>
                </c:pt>
                <c:pt idx="4">
                  <c:v>0.45800000000000002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Miitary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0.14899999999999999</c:v>
                </c:pt>
                <c:pt idx="1">
                  <c:v>0.03</c:v>
                </c:pt>
                <c:pt idx="2">
                  <c:v>9.6000000000000002E-2</c:v>
                </c:pt>
                <c:pt idx="3">
                  <c:v>0.126</c:v>
                </c:pt>
                <c:pt idx="4">
                  <c:v>0.30499999999999999</c:v>
                </c:pt>
              </c:numCache>
            </c:numRef>
          </c:val>
        </c:ser>
        <c:dLbls>
          <c:showLegendKey val="0"/>
          <c:showVal val="1"/>
          <c:showCatName val="0"/>
          <c:showSerName val="0"/>
          <c:showPercent val="0"/>
          <c:showBubbleSize val="0"/>
        </c:dLbls>
        <c:gapWidth val="75"/>
        <c:overlap val="-25"/>
        <c:axId val="89599488"/>
        <c:axId val="140317760"/>
      </c:barChart>
      <c:catAx>
        <c:axId val="89599488"/>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140317760"/>
        <c:crosses val="autoZero"/>
        <c:auto val="1"/>
        <c:lblAlgn val="ctr"/>
        <c:lblOffset val="100"/>
        <c:noMultiLvlLbl val="0"/>
      </c:catAx>
      <c:valAx>
        <c:axId val="14031776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9599488"/>
        <c:crosses val="autoZero"/>
        <c:crossBetween val="between"/>
      </c:valAx>
    </c:plotArea>
    <c:legend>
      <c:legendPos val="b"/>
      <c:layout>
        <c:manualLayout>
          <c:xMode val="edge"/>
          <c:yMode val="edge"/>
          <c:x val="0.28613419850296495"/>
          <c:y val="0.93654958169291336"/>
          <c:w val="0.35365740740740698"/>
          <c:h val="5.04295849737533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34E-2"/>
          <c:y val="4.6549581692913379E-2"/>
          <c:w val="0.90646325459317589"/>
          <c:h val="0.8215276410761155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Sheet1!$B$2:$B$4</c:f>
              <c:numCache>
                <c:formatCode>0.00%</c:formatCode>
                <c:ptCount val="3"/>
                <c:pt idx="0">
                  <c:v>0.185</c:v>
                </c:pt>
                <c:pt idx="1">
                  <c:v>0.61499999999999999</c:v>
                </c:pt>
                <c:pt idx="2">
                  <c:v>0.2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Sheet1!$C$2:$C$4</c:f>
              <c:numCache>
                <c:formatCode>0.00%</c:formatCode>
                <c:ptCount val="3"/>
                <c:pt idx="0">
                  <c:v>0.755</c:v>
                </c:pt>
                <c:pt idx="1">
                  <c:v>0.20799999999999999</c:v>
                </c:pt>
                <c:pt idx="2">
                  <c:v>3.6999999999999998E-2</c:v>
                </c:pt>
              </c:numCache>
            </c:numRef>
          </c:val>
        </c:ser>
        <c:dLbls>
          <c:showLegendKey val="0"/>
          <c:showVal val="1"/>
          <c:showCatName val="0"/>
          <c:showSerName val="0"/>
          <c:showPercent val="0"/>
          <c:showBubbleSize val="0"/>
        </c:dLbls>
        <c:gapWidth val="75"/>
        <c:overlap val="-25"/>
        <c:axId val="89662976"/>
        <c:axId val="89989120"/>
      </c:barChart>
      <c:catAx>
        <c:axId val="89662976"/>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89989120"/>
        <c:crosses val="autoZero"/>
        <c:auto val="1"/>
        <c:lblAlgn val="ctr"/>
        <c:lblOffset val="100"/>
        <c:noMultiLvlLbl val="0"/>
      </c:catAx>
      <c:valAx>
        <c:axId val="8998912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9662976"/>
        <c:crosses val="autoZero"/>
        <c:crossBetween val="between"/>
      </c:valAx>
    </c:plotArea>
    <c:legend>
      <c:legendPos val="b"/>
      <c:layout>
        <c:manualLayout>
          <c:xMode val="edge"/>
          <c:yMode val="edge"/>
          <c:x val="0.34940580344123701"/>
          <c:y val="0.93654958169291258"/>
          <c:w val="0.35365740740740698"/>
          <c:h val="5.04295849737533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2E-2"/>
          <c:y val="0.17364545056867911"/>
          <c:w val="0.78738281387750098"/>
          <c:h val="0.48348490813648937"/>
        </c:manualLayout>
      </c:layout>
      <c:pieChart>
        <c:varyColors val="1"/>
        <c:ser>
          <c:idx val="0"/>
          <c:order val="0"/>
          <c:tx>
            <c:strRef>
              <c:f>Sheet1!$B$1</c:f>
              <c:strCache>
                <c:ptCount val="1"/>
                <c:pt idx="0">
                  <c:v>Comparision 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spPr>
              <a:noFill/>
              <a:ln>
                <a:noFill/>
              </a:ln>
              <a:effectLst/>
            </c:spPr>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0.45700000000000002</c:v>
                </c:pt>
                <c:pt idx="1">
                  <c:v>0.54300000000000004</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Sheet1!$B$2:$B$7</c:f>
              <c:numCache>
                <c:formatCode>0.00%</c:formatCode>
                <c:ptCount val="6"/>
                <c:pt idx="0">
                  <c:v>0.92900000000000005</c:v>
                </c:pt>
                <c:pt idx="1">
                  <c:v>0.75</c:v>
                </c:pt>
                <c:pt idx="2">
                  <c:v>0.19400000000000001</c:v>
                </c:pt>
                <c:pt idx="3">
                  <c:v>0.35699999999999998</c:v>
                </c:pt>
                <c:pt idx="4">
                  <c:v>0.107</c:v>
                </c:pt>
                <c:pt idx="5">
                  <c:v>0.13200000000000001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Sheet1!$C$2:$C$7</c:f>
              <c:numCache>
                <c:formatCode>0.00%</c:formatCode>
                <c:ptCount val="6"/>
                <c:pt idx="0">
                  <c:v>0.99299999999999999</c:v>
                </c:pt>
                <c:pt idx="1">
                  <c:v>0.94499999999999995</c:v>
                </c:pt>
                <c:pt idx="2">
                  <c:v>0.309</c:v>
                </c:pt>
                <c:pt idx="3">
                  <c:v>0.51500000000000001</c:v>
                </c:pt>
                <c:pt idx="4">
                  <c:v>0.23599999999999999</c:v>
                </c:pt>
                <c:pt idx="5">
                  <c:v>0.56999999999999995</c:v>
                </c:pt>
              </c:numCache>
            </c:numRef>
          </c:val>
        </c:ser>
        <c:dLbls>
          <c:showLegendKey val="0"/>
          <c:showVal val="1"/>
          <c:showCatName val="0"/>
          <c:showSerName val="0"/>
          <c:showPercent val="0"/>
          <c:showBubbleSize val="0"/>
        </c:dLbls>
        <c:gapWidth val="75"/>
        <c:overlap val="-25"/>
        <c:axId val="89906688"/>
        <c:axId val="89992000"/>
      </c:barChart>
      <c:catAx>
        <c:axId val="89906688"/>
        <c:scaling>
          <c:orientation val="minMax"/>
        </c:scaling>
        <c:delete val="0"/>
        <c:axPos val="b"/>
        <c:majorGridlines/>
        <c:numFmt formatCode="General" sourceLinked="0"/>
        <c:majorTickMark val="none"/>
        <c:minorTickMark val="none"/>
        <c:tickLblPos val="nextTo"/>
        <c:txPr>
          <a:bodyPr rot="0" vert="horz"/>
          <a:lstStyle/>
          <a:p>
            <a:pPr>
              <a:defRPr sz="1000">
                <a:solidFill>
                  <a:schemeClr val="tx2"/>
                </a:solidFill>
              </a:defRPr>
            </a:pPr>
            <a:endParaRPr lang="en-US"/>
          </a:p>
        </c:txPr>
        <c:crossAx val="89992000"/>
        <c:crosses val="autoZero"/>
        <c:auto val="1"/>
        <c:lblAlgn val="ctr"/>
        <c:lblOffset val="100"/>
        <c:noMultiLvlLbl val="0"/>
      </c:catAx>
      <c:valAx>
        <c:axId val="8999200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9906688"/>
        <c:crosses val="autoZero"/>
        <c:crossBetween val="between"/>
      </c:valAx>
    </c:plotArea>
    <c:legend>
      <c:legendPos val="b"/>
      <c:layout>
        <c:manualLayout>
          <c:xMode val="edge"/>
          <c:yMode val="edge"/>
          <c:x val="0.36446522309711321"/>
          <c:y val="0.93939064519920101"/>
          <c:w val="0.31829166666666697"/>
          <c:h val="4.817154385552550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7.2999999999999995E-2</c:v>
                </c:pt>
                <c:pt idx="1">
                  <c:v>4.4999999999999998E-2</c:v>
                </c:pt>
                <c:pt idx="2">
                  <c:v>0.17399999999999999</c:v>
                </c:pt>
                <c:pt idx="3">
                  <c:v>8.0000000000000002E-3</c:v>
                </c:pt>
                <c:pt idx="4" formatCode="General">
                  <c:v>3.7999999999999999E-2</c:v>
                </c:pt>
                <c:pt idx="5" formatCode="General">
                  <c:v>8.0000000000000002E-3</c:v>
                </c:pt>
                <c:pt idx="6">
                  <c:v>0.06</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6.9000000000000006E-2</c:v>
                </c:pt>
                <c:pt idx="1">
                  <c:v>5.5E-2</c:v>
                </c:pt>
                <c:pt idx="2">
                  <c:v>0.16400000000000001</c:v>
                </c:pt>
                <c:pt idx="3">
                  <c:v>4.2999999999999997E-2</c:v>
                </c:pt>
                <c:pt idx="4" formatCode="General">
                  <c:v>7.9000000000000001E-2</c:v>
                </c:pt>
                <c:pt idx="5" formatCode="General">
                  <c:v>6.3E-2</c:v>
                </c:pt>
                <c:pt idx="6">
                  <c:v>6.4000000000000001E-2</c:v>
                </c:pt>
              </c:numCache>
            </c:numRef>
          </c:val>
        </c:ser>
        <c:dLbls>
          <c:showLegendKey val="0"/>
          <c:showVal val="1"/>
          <c:showCatName val="0"/>
          <c:showSerName val="0"/>
          <c:showPercent val="0"/>
          <c:showBubbleSize val="0"/>
        </c:dLbls>
        <c:gapWidth val="75"/>
        <c:overlap val="-25"/>
        <c:axId val="90099200"/>
        <c:axId val="89994304"/>
      </c:barChart>
      <c:catAx>
        <c:axId val="90099200"/>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89994304"/>
        <c:crosses val="autoZero"/>
        <c:auto val="1"/>
        <c:lblAlgn val="ctr"/>
        <c:lblOffset val="100"/>
        <c:noMultiLvlLbl val="0"/>
      </c:catAx>
      <c:valAx>
        <c:axId val="8999430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90099200"/>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0.14399999999999999</c:v>
                </c:pt>
                <c:pt idx="1">
                  <c:v>0.129</c:v>
                </c:pt>
                <c:pt idx="2">
                  <c:v>0.26900000000000002</c:v>
                </c:pt>
                <c:pt idx="3" formatCode="General">
                  <c:v>9.9000000000000005E-2</c:v>
                </c:pt>
                <c:pt idx="4" formatCode="General">
                  <c:v>0.19800000000000001</c:v>
                </c:pt>
                <c:pt idx="5" formatCode="General">
                  <c:v>0.123</c:v>
                </c:pt>
                <c:pt idx="6">
                  <c:v>0.155</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0.10199999999999999</c:v>
                </c:pt>
                <c:pt idx="1">
                  <c:v>5.2999999999999999E-2</c:v>
                </c:pt>
                <c:pt idx="2">
                  <c:v>0.28399999999999997</c:v>
                </c:pt>
                <c:pt idx="3" formatCode="General">
                  <c:v>5.5E-2</c:v>
                </c:pt>
                <c:pt idx="4" formatCode="General">
                  <c:v>0.17599999999999999</c:v>
                </c:pt>
                <c:pt idx="5" formatCode="General">
                  <c:v>0.16800000000000001</c:v>
                </c:pt>
                <c:pt idx="6">
                  <c:v>0.13400000000000001</c:v>
                </c:pt>
              </c:numCache>
            </c:numRef>
          </c:val>
        </c:ser>
        <c:dLbls>
          <c:showLegendKey val="0"/>
          <c:showVal val="1"/>
          <c:showCatName val="0"/>
          <c:showSerName val="0"/>
          <c:showPercent val="0"/>
          <c:showBubbleSize val="0"/>
        </c:dLbls>
        <c:gapWidth val="75"/>
        <c:overlap val="-25"/>
        <c:axId val="93451264"/>
        <c:axId val="89996608"/>
      </c:barChart>
      <c:catAx>
        <c:axId val="93451264"/>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89996608"/>
        <c:crosses val="autoZero"/>
        <c:auto val="1"/>
        <c:lblAlgn val="ctr"/>
        <c:lblOffset val="100"/>
        <c:noMultiLvlLbl val="0"/>
      </c:catAx>
      <c:valAx>
        <c:axId val="8999660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93451264"/>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93453312"/>
        <c:axId val="92817088"/>
      </c:barChart>
      <c:catAx>
        <c:axId val="93453312"/>
        <c:scaling>
          <c:orientation val="minMax"/>
        </c:scaling>
        <c:delete val="0"/>
        <c:axPos val="l"/>
        <c:majorTickMark val="none"/>
        <c:minorTickMark val="none"/>
        <c:tickLblPos val="nextTo"/>
        <c:txPr>
          <a:bodyPr rot="0" vert="horz"/>
          <a:lstStyle/>
          <a:p>
            <a:pPr>
              <a:defRPr/>
            </a:pPr>
            <a:endParaRPr lang="en-US"/>
          </a:p>
        </c:txPr>
        <c:crossAx val="92817088"/>
        <c:crosses val="autoZero"/>
        <c:auto val="1"/>
        <c:lblAlgn val="ctr"/>
        <c:lblOffset val="100"/>
        <c:tickLblSkip val="1"/>
        <c:tickMarkSkip val="1"/>
        <c:noMultiLvlLbl val="0"/>
      </c:catAx>
      <c:valAx>
        <c:axId val="9281708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3453312"/>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559"/>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50.51</c:v>
                </c:pt>
                <c:pt idx="1">
                  <c:v>48.06</c:v>
                </c:pt>
                <c:pt idx="2">
                  <c:v>51.8</c:v>
                </c:pt>
              </c:numCache>
            </c:numRef>
          </c:val>
        </c:ser>
        <c:ser>
          <c:idx val="1"/>
          <c:order val="1"/>
          <c:tx>
            <c:strRef>
              <c:f>Sheet1!$C$1</c:f>
              <c:strCache>
                <c:ptCount val="1"/>
                <c:pt idx="0">
                  <c:v>Comparison Group</c:v>
                </c:pt>
              </c:strCache>
            </c:strRef>
          </c:tx>
          <c:spPr>
            <a:solidFill>
              <a:srgbClr val="FFA953"/>
            </a:solidFill>
            <a:ln w="3175">
              <a:solidFill>
                <a:schemeClr val="accent1">
                  <a:alpha val="50000"/>
                </a:schemeClr>
              </a:solidFill>
            </a:ln>
          </c:spPr>
          <c:invertIfNegative val="0"/>
          <c:dLbls>
            <c:spPr>
              <a:noFill/>
              <a:ln>
                <a:noFill/>
              </a:ln>
              <a:effectLst/>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51.23</c:v>
                </c:pt>
                <c:pt idx="1">
                  <c:v>51.15</c:v>
                </c:pt>
                <c:pt idx="2">
                  <c:v>51.3</c:v>
                </c:pt>
              </c:numCache>
            </c:numRef>
          </c:val>
        </c:ser>
        <c:dLbls>
          <c:showLegendKey val="0"/>
          <c:showVal val="1"/>
          <c:showCatName val="0"/>
          <c:showSerName val="0"/>
          <c:showPercent val="0"/>
          <c:showBubbleSize val="0"/>
        </c:dLbls>
        <c:gapWidth val="50"/>
        <c:overlap val="-6"/>
        <c:axId val="93453824"/>
        <c:axId val="92818816"/>
      </c:barChart>
      <c:catAx>
        <c:axId val="93453824"/>
        <c:scaling>
          <c:orientation val="minMax"/>
        </c:scaling>
        <c:delete val="0"/>
        <c:axPos val="b"/>
        <c:numFmt formatCode="General" sourceLinked="1"/>
        <c:majorTickMark val="none"/>
        <c:minorTickMark val="none"/>
        <c:tickLblPos val="nextTo"/>
        <c:txPr>
          <a:bodyPr/>
          <a:lstStyle/>
          <a:p>
            <a:pPr>
              <a:defRPr sz="1600">
                <a:solidFill>
                  <a:schemeClr val="tx2"/>
                </a:solidFill>
              </a:defRPr>
            </a:pPr>
            <a:endParaRPr lang="en-US"/>
          </a:p>
        </c:txPr>
        <c:crossAx val="92818816"/>
        <c:crosses val="autoZero"/>
        <c:auto val="1"/>
        <c:lblAlgn val="ctr"/>
        <c:lblOffset val="100"/>
        <c:noMultiLvlLbl val="0"/>
      </c:catAx>
      <c:valAx>
        <c:axId val="92818816"/>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3453824"/>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96902656"/>
        <c:axId val="92821120"/>
      </c:barChart>
      <c:catAx>
        <c:axId val="96902656"/>
        <c:scaling>
          <c:orientation val="minMax"/>
        </c:scaling>
        <c:delete val="0"/>
        <c:axPos val="l"/>
        <c:majorTickMark val="none"/>
        <c:minorTickMark val="none"/>
        <c:tickLblPos val="nextTo"/>
        <c:txPr>
          <a:bodyPr rot="0" vert="horz"/>
          <a:lstStyle/>
          <a:p>
            <a:pPr>
              <a:defRPr/>
            </a:pPr>
            <a:endParaRPr lang="en-US"/>
          </a:p>
        </c:txPr>
        <c:crossAx val="92821120"/>
        <c:crosses val="autoZero"/>
        <c:auto val="1"/>
        <c:lblAlgn val="ctr"/>
        <c:lblOffset val="100"/>
        <c:tickLblSkip val="1"/>
        <c:tickMarkSkip val="1"/>
        <c:noMultiLvlLbl val="0"/>
      </c:catAx>
      <c:valAx>
        <c:axId val="9282112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6902656"/>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02"/>
          <c:y val="6.5770679874693122E-2"/>
          <c:w val="0.75043421916011144"/>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50.46</c:v>
                </c:pt>
                <c:pt idx="1">
                  <c:v>49.39</c:v>
                </c:pt>
                <c:pt idx="2">
                  <c:v>51.01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49.82</c:v>
                </c:pt>
                <c:pt idx="1">
                  <c:v>49.77</c:v>
                </c:pt>
                <c:pt idx="2">
                  <c:v>49.87</c:v>
                </c:pt>
              </c:numCache>
            </c:numRef>
          </c:val>
        </c:ser>
        <c:dLbls>
          <c:showLegendKey val="0"/>
          <c:showVal val="1"/>
          <c:showCatName val="0"/>
          <c:showSerName val="0"/>
          <c:showPercent val="0"/>
          <c:showBubbleSize val="0"/>
        </c:dLbls>
        <c:gapWidth val="49"/>
        <c:overlap val="-6"/>
        <c:axId val="97582080"/>
        <c:axId val="53846016"/>
      </c:barChart>
      <c:catAx>
        <c:axId val="97582080"/>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53846016"/>
        <c:crosses val="autoZero"/>
        <c:auto val="1"/>
        <c:lblAlgn val="ctr"/>
        <c:lblOffset val="100"/>
        <c:noMultiLvlLbl val="0"/>
      </c:catAx>
      <c:valAx>
        <c:axId val="53846016"/>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7582080"/>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layout/>
      <c:overlay val="0"/>
      <c:txPr>
        <a:bodyPr/>
        <a:lstStyle/>
        <a:p>
          <a:pPr>
            <a:defRPr sz="1200" b="1" baseline="0">
              <a:solidFill>
                <a:srgbClr val="002060"/>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98240512"/>
        <c:axId val="53847744"/>
      </c:barChart>
      <c:catAx>
        <c:axId val="98240512"/>
        <c:scaling>
          <c:orientation val="minMax"/>
        </c:scaling>
        <c:delete val="0"/>
        <c:axPos val="l"/>
        <c:majorTickMark val="none"/>
        <c:minorTickMark val="none"/>
        <c:tickLblPos val="nextTo"/>
        <c:txPr>
          <a:bodyPr rot="0" vert="horz"/>
          <a:lstStyle/>
          <a:p>
            <a:pPr>
              <a:defRPr/>
            </a:pPr>
            <a:endParaRPr lang="en-US"/>
          </a:p>
        </c:txPr>
        <c:crossAx val="53847744"/>
        <c:crosses val="autoZero"/>
        <c:auto val="1"/>
        <c:lblAlgn val="ctr"/>
        <c:lblOffset val="100"/>
        <c:tickLblSkip val="1"/>
        <c:tickMarkSkip val="1"/>
        <c:noMultiLvlLbl val="0"/>
      </c:catAx>
      <c:valAx>
        <c:axId val="53847744"/>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8240512"/>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72"/>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50.63</c:v>
                </c:pt>
                <c:pt idx="1">
                  <c:v>52.19</c:v>
                </c:pt>
                <c:pt idx="2">
                  <c:v>49.77</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53.42</c:v>
                </c:pt>
                <c:pt idx="1">
                  <c:v>54.16</c:v>
                </c:pt>
                <c:pt idx="2">
                  <c:v>52.79</c:v>
                </c:pt>
              </c:numCache>
            </c:numRef>
          </c:val>
        </c:ser>
        <c:dLbls>
          <c:showLegendKey val="0"/>
          <c:showVal val="1"/>
          <c:showCatName val="0"/>
          <c:showSerName val="0"/>
          <c:showPercent val="0"/>
          <c:showBubbleSize val="0"/>
        </c:dLbls>
        <c:gapWidth val="50"/>
        <c:overlap val="-6"/>
        <c:axId val="98277888"/>
        <c:axId val="53850048"/>
      </c:barChart>
      <c:catAx>
        <c:axId val="98277888"/>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53850048"/>
        <c:crosses val="autoZero"/>
        <c:auto val="1"/>
        <c:lblAlgn val="ctr"/>
        <c:lblOffset val="100"/>
        <c:noMultiLvlLbl val="0"/>
      </c:catAx>
      <c:valAx>
        <c:axId val="53850048"/>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8277888"/>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layout/>
      <c:overlay val="0"/>
      <c:txPr>
        <a:bodyPr/>
        <a:lstStyle/>
        <a:p>
          <a:pPr>
            <a:defRPr sz="1200" b="0" baseline="0"/>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100821E-2"/>
          <c:w val="0.56542022948082604"/>
          <c:h val="0.78623973983450102"/>
        </c:manualLayout>
      </c:layout>
      <c:barChart>
        <c:barDir val="col"/>
        <c:grouping val="clustered"/>
        <c:varyColors val="0"/>
        <c:ser>
          <c:idx val="2"/>
          <c:order val="0"/>
          <c:spPr>
            <a:solidFill>
              <a:schemeClr val="accent1"/>
            </a:solidFill>
            <a:ln w="3175">
              <a:solidFill>
                <a:schemeClr val="accent1"/>
              </a:solidFill>
            </a:ln>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49.85</c:v>
                </c:pt>
                <c:pt idx="1">
                  <c:v>48.94</c:v>
                </c:pt>
                <c:pt idx="2">
                  <c:v>50.33</c:v>
                </c:pt>
              </c:numCache>
            </c:numRef>
          </c:val>
        </c:ser>
        <c:ser>
          <c:idx val="0"/>
          <c:order val="1"/>
          <c:spPr>
            <a:solidFill>
              <a:srgbClr val="FFA953"/>
            </a:solidFill>
            <a:ln w="3175">
              <a:solidFill>
                <a:srgbClr val="7680AC">
                  <a:alpha val="50000"/>
                </a:srgbClr>
              </a:solidFill>
            </a:ln>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49.56</c:v>
                </c:pt>
                <c:pt idx="1">
                  <c:v>48.49</c:v>
                </c:pt>
                <c:pt idx="2">
                  <c:v>50.46</c:v>
                </c:pt>
              </c:numCache>
            </c:numRef>
          </c:val>
        </c:ser>
        <c:dLbls>
          <c:showLegendKey val="0"/>
          <c:showVal val="1"/>
          <c:showCatName val="0"/>
          <c:showSerName val="0"/>
          <c:showPercent val="0"/>
          <c:showBubbleSize val="0"/>
        </c:dLbls>
        <c:gapWidth val="50"/>
        <c:overlap val="-6"/>
        <c:axId val="99065856"/>
        <c:axId val="53852352"/>
      </c:barChart>
      <c:catAx>
        <c:axId val="99065856"/>
        <c:scaling>
          <c:orientation val="minMax"/>
        </c:scaling>
        <c:delete val="0"/>
        <c:axPos val="b"/>
        <c:numFmt formatCode="General" sourceLinked="1"/>
        <c:majorTickMark val="none"/>
        <c:minorTickMark val="none"/>
        <c:tickLblPos val="nextTo"/>
        <c:txPr>
          <a:bodyPr rot="0" vert="horz"/>
          <a:lstStyle/>
          <a:p>
            <a:pPr>
              <a:defRPr sz="1600">
                <a:solidFill>
                  <a:schemeClr val="tx2"/>
                </a:solidFill>
              </a:defRPr>
            </a:pPr>
            <a:endParaRPr lang="en-US"/>
          </a:p>
        </c:txPr>
        <c:crossAx val="53852352"/>
        <c:crosses val="autoZero"/>
        <c:auto val="1"/>
        <c:lblAlgn val="ctr"/>
        <c:lblOffset val="100"/>
        <c:tickLblSkip val="1"/>
        <c:tickMarkSkip val="1"/>
        <c:noMultiLvlLbl val="0"/>
      </c:catAx>
      <c:valAx>
        <c:axId val="53852352"/>
        <c:scaling>
          <c:orientation val="minMax"/>
          <c:max val="60"/>
          <c:min val="4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99065856"/>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chemeClr val="accent1">
                    <a:lumMod val="50000"/>
                  </a:schemeClr>
                </a:solidFill>
              </a:defRPr>
            </a:pPr>
            <a:r>
              <a:rPr lang="en-US" sz="2500" b="1" dirty="0" smtClean="0">
                <a:solidFill>
                  <a:srgbClr val="7A84AE"/>
                </a:solidFill>
              </a:rPr>
              <a:t>Race/Ethnicity</a:t>
            </a:r>
            <a:endParaRPr lang="en-US" sz="2500" b="1" baseline="0" dirty="0" smtClean="0">
              <a:solidFill>
                <a:srgbClr val="7A84AE"/>
              </a:solidFill>
            </a:endParaRPr>
          </a:p>
        </c:rich>
      </c:tx>
      <c:layout>
        <c:manualLayout>
          <c:xMode val="edge"/>
          <c:yMode val="edge"/>
          <c:x val="0.39030008748906447"/>
          <c:y val="3.1141940590759552E-4"/>
        </c:manualLayout>
      </c:layout>
      <c:overlay val="0"/>
    </c:title>
    <c:autoTitleDeleted val="0"/>
    <c:plotArea>
      <c:layout>
        <c:manualLayout>
          <c:layoutTarget val="inner"/>
          <c:xMode val="edge"/>
          <c:yMode val="edge"/>
          <c:x val="0.14060573678290211"/>
          <c:y val="0.102369442950066"/>
          <c:w val="0.84782024642754172"/>
          <c:h val="0.70122256457073251"/>
        </c:manualLayout>
      </c:layout>
      <c:barChart>
        <c:barDir val="col"/>
        <c:grouping val="clustered"/>
        <c:varyColors val="0"/>
        <c:ser>
          <c:idx val="0"/>
          <c:order val="0"/>
          <c:tx>
            <c:strRef>
              <c:f>Sheet1!$B$1</c:f>
              <c:strCache>
                <c:ptCount val="1"/>
                <c:pt idx="0">
                  <c:v>Your Institution</c:v>
                </c:pt>
              </c:strCache>
            </c:strRef>
          </c:tx>
          <c:spPr>
            <a:solidFill>
              <a:schemeClr val="accent1"/>
            </a:solidFill>
            <a:ln w="21364">
              <a:noFill/>
            </a:ln>
          </c:spPr>
          <c:invertIfNegative val="0"/>
          <c:dLbls>
            <c:numFmt formatCode="0.0%" sourceLinked="0"/>
            <c:spPr>
              <a:noFill/>
              <a:ln w="21364">
                <a:noFill/>
              </a:ln>
            </c:spPr>
            <c:txPr>
              <a:bodyPr/>
              <a:lstStyle/>
              <a:p>
                <a:pPr>
                  <a:defRPr sz="1010" b="0"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0.128</c:v>
                </c:pt>
                <c:pt idx="1">
                  <c:v>0</c:v>
                </c:pt>
                <c:pt idx="2">
                  <c:v>0.24</c:v>
                </c:pt>
                <c:pt idx="3">
                  <c:v>8.7999999999999995E-2</c:v>
                </c:pt>
                <c:pt idx="4">
                  <c:v>0.44</c:v>
                </c:pt>
                <c:pt idx="5">
                  <c:v>0</c:v>
                </c:pt>
                <c:pt idx="6">
                  <c:v>0.104</c:v>
                </c:pt>
              </c:numCache>
            </c:numRef>
          </c:val>
        </c:ser>
        <c:ser>
          <c:idx val="1"/>
          <c:order val="1"/>
          <c:tx>
            <c:strRef>
              <c:f>Sheet1!$C$1</c:f>
              <c:strCache>
                <c:ptCount val="1"/>
                <c:pt idx="0">
                  <c:v>Comparison Group</c:v>
                </c:pt>
              </c:strCache>
            </c:strRef>
          </c:tx>
          <c:spPr>
            <a:solidFill>
              <a:srgbClr val="FFA953"/>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6.0999999999999999E-2</c:v>
                </c:pt>
                <c:pt idx="1">
                  <c:v>1E-3</c:v>
                </c:pt>
                <c:pt idx="2">
                  <c:v>5.8000000000000003E-2</c:v>
                </c:pt>
                <c:pt idx="3">
                  <c:v>3.4000000000000002E-2</c:v>
                </c:pt>
                <c:pt idx="4">
                  <c:v>0.67200000000000004</c:v>
                </c:pt>
                <c:pt idx="5">
                  <c:v>6.0000000000000001E-3</c:v>
                </c:pt>
                <c:pt idx="6">
                  <c:v>0.16800000000000001</c:v>
                </c:pt>
              </c:numCache>
            </c:numRef>
          </c:val>
        </c:ser>
        <c:dLbls>
          <c:showLegendKey val="0"/>
          <c:showVal val="1"/>
          <c:showCatName val="0"/>
          <c:showSerName val="0"/>
          <c:showPercent val="0"/>
          <c:showBubbleSize val="0"/>
        </c:dLbls>
        <c:gapWidth val="50"/>
        <c:axId val="6345728"/>
        <c:axId val="78563584"/>
      </c:barChart>
      <c:catAx>
        <c:axId val="6345728"/>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78563584"/>
        <c:crosses val="autoZero"/>
        <c:auto val="1"/>
        <c:lblAlgn val="ctr"/>
        <c:lblOffset val="100"/>
        <c:tickLblSkip val="1"/>
        <c:tickMarkSkip val="1"/>
        <c:noMultiLvlLbl val="0"/>
      </c:catAx>
      <c:valAx>
        <c:axId val="78563584"/>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6345728"/>
        <c:crosses val="autoZero"/>
        <c:crossBetween val="between"/>
        <c:majorUnit val="0.1"/>
        <c:minorUnit val="4.0000000000000022E-2"/>
      </c:valAx>
    </c:plotArea>
    <c:legend>
      <c:legendPos val="b"/>
      <c:layout/>
      <c:overlay val="0"/>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Occasionally</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0.48799999999999999</c:v>
                </c:pt>
                <c:pt idx="1">
                  <c:v>0.61</c:v>
                </c:pt>
                <c:pt idx="2">
                  <c:v>0.371</c:v>
                </c:pt>
                <c:pt idx="3">
                  <c:v>0.27400000000000002</c:v>
                </c:pt>
              </c:numCache>
            </c:numRef>
          </c:val>
        </c:ser>
        <c:ser>
          <c:idx val="1"/>
          <c:order val="1"/>
          <c:tx>
            <c:strRef>
              <c:f>Sheet1!$D$1</c:f>
              <c:strCache>
                <c:ptCount val="1"/>
                <c:pt idx="0">
                  <c:v>Frequently</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0.39200000000000002</c:v>
                </c:pt>
                <c:pt idx="1">
                  <c:v>0.25700000000000001</c:v>
                </c:pt>
                <c:pt idx="2">
                  <c:v>0.16900000000000001</c:v>
                </c:pt>
                <c:pt idx="3">
                  <c:v>6.6000000000000003E-2</c:v>
                </c:pt>
              </c:numCache>
            </c:numRef>
          </c:val>
        </c:ser>
        <c:dLbls>
          <c:showLegendKey val="0"/>
          <c:showVal val="0"/>
          <c:showCatName val="0"/>
          <c:showSerName val="0"/>
          <c:showPercent val="0"/>
          <c:showBubbleSize val="0"/>
        </c:dLbls>
        <c:gapWidth val="74"/>
        <c:overlap val="100"/>
        <c:axId val="99337728"/>
        <c:axId val="93545600"/>
      </c:barChart>
      <c:catAx>
        <c:axId val="99337728"/>
        <c:scaling>
          <c:orientation val="minMax"/>
        </c:scaling>
        <c:delete val="0"/>
        <c:axPos val="b"/>
        <c:majorGridlines/>
        <c:numFmt formatCode="General" sourceLinked="0"/>
        <c:majorTickMark val="none"/>
        <c:minorTickMark val="none"/>
        <c:tickLblPos val="none"/>
        <c:crossAx val="93545600"/>
        <c:crosses val="autoZero"/>
        <c:auto val="1"/>
        <c:lblAlgn val="ctr"/>
        <c:lblOffset val="100"/>
        <c:tickLblSkip val="2"/>
        <c:tickMarkSkip val="2"/>
        <c:noMultiLvlLbl val="0"/>
      </c:catAx>
      <c:valAx>
        <c:axId val="93545600"/>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993377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English</c:v>
                </c:pt>
                <c:pt idx="1">
                  <c:v>Reading</c:v>
                </c:pt>
                <c:pt idx="2">
                  <c:v>Mathematics</c:v>
                </c:pt>
                <c:pt idx="3">
                  <c:v>Writing</c:v>
                </c:pt>
              </c:strCache>
            </c:strRef>
          </c:cat>
          <c:val>
            <c:numRef>
              <c:f>Sheet1!$B$2:$B$5</c:f>
              <c:numCache>
                <c:formatCode>0%</c:formatCode>
                <c:ptCount val="4"/>
                <c:pt idx="0">
                  <c:v>0.5</c:v>
                </c:pt>
                <c:pt idx="1">
                  <c:v>0.51500000000000001</c:v>
                </c:pt>
                <c:pt idx="2">
                  <c:v>0.90400000000000003</c:v>
                </c:pt>
                <c:pt idx="3">
                  <c:v>0.496</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English</c:v>
                </c:pt>
                <c:pt idx="1">
                  <c:v>Reading</c:v>
                </c:pt>
                <c:pt idx="2">
                  <c:v>Mathematics</c:v>
                </c:pt>
                <c:pt idx="3">
                  <c:v>Writing</c:v>
                </c:pt>
              </c:strCache>
            </c:strRef>
          </c:cat>
          <c:val>
            <c:numRef>
              <c:f>Sheet1!$C$2:$C$5</c:f>
              <c:numCache>
                <c:formatCode>0.00%</c:formatCode>
                <c:ptCount val="4"/>
                <c:pt idx="0">
                  <c:v>0.18</c:v>
                </c:pt>
                <c:pt idx="1">
                  <c:v>0.15</c:v>
                </c:pt>
                <c:pt idx="2">
                  <c:v>0.307</c:v>
                </c:pt>
                <c:pt idx="3">
                  <c:v>0.16300000000000001</c:v>
                </c:pt>
              </c:numCache>
            </c:numRef>
          </c:val>
        </c:ser>
        <c:dLbls>
          <c:showLegendKey val="0"/>
          <c:showVal val="1"/>
          <c:showCatName val="0"/>
          <c:showSerName val="0"/>
          <c:showPercent val="0"/>
          <c:showBubbleSize val="0"/>
        </c:dLbls>
        <c:gapWidth val="75"/>
        <c:overlap val="-25"/>
        <c:axId val="100128256"/>
        <c:axId val="93549632"/>
      </c:barChart>
      <c:catAx>
        <c:axId val="100128256"/>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93549632"/>
        <c:crosses val="autoZero"/>
        <c:auto val="1"/>
        <c:lblAlgn val="ctr"/>
        <c:lblOffset val="100"/>
        <c:noMultiLvlLbl val="0"/>
      </c:catAx>
      <c:valAx>
        <c:axId val="9354963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00128256"/>
        <c:crosses val="autoZero"/>
        <c:crossBetween val="between"/>
      </c:valAx>
    </c:plotArea>
    <c:legend>
      <c:legendPos val="b"/>
      <c:layout>
        <c:manualLayout>
          <c:xMode val="edge"/>
          <c:yMode val="edge"/>
          <c:x val="0.36358045286712021"/>
          <c:y val="0.93342906931715497"/>
          <c:w val="0.32368644067796737"/>
          <c:h val="5.290972849705256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Zero</c:v>
                </c:pt>
                <c:pt idx="1">
                  <c:v>1 to 2</c:v>
                </c:pt>
                <c:pt idx="2">
                  <c:v>3 to 4</c:v>
                </c:pt>
                <c:pt idx="3">
                  <c:v>5 to 6</c:v>
                </c:pt>
                <c:pt idx="4">
                  <c:v>7 or more</c:v>
                </c:pt>
              </c:strCache>
            </c:strRef>
          </c:cat>
          <c:val>
            <c:numRef>
              <c:f>Sheet1!$B$2:$B$6</c:f>
              <c:numCache>
                <c:formatCode>0%</c:formatCode>
                <c:ptCount val="5"/>
                <c:pt idx="0">
                  <c:v>0.94299999999999995</c:v>
                </c:pt>
                <c:pt idx="1">
                  <c:v>2.1000000000000001E-2</c:v>
                </c:pt>
                <c:pt idx="2">
                  <c:v>7.0000000000000001E-3</c:v>
                </c:pt>
                <c:pt idx="3">
                  <c:v>2.8000000000000001E-2</c:v>
                </c:pt>
                <c:pt idx="4">
                  <c:v>0</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Zero</c:v>
                </c:pt>
                <c:pt idx="1">
                  <c:v>1 to 2</c:v>
                </c:pt>
                <c:pt idx="2">
                  <c:v>3 to 4</c:v>
                </c:pt>
                <c:pt idx="3">
                  <c:v>5 to 6</c:v>
                </c:pt>
                <c:pt idx="4">
                  <c:v>7 or more</c:v>
                </c:pt>
              </c:strCache>
            </c:strRef>
          </c:cat>
          <c:val>
            <c:numRef>
              <c:f>Sheet1!$C$2:$C$6</c:f>
              <c:numCache>
                <c:formatCode>0.00%</c:formatCode>
                <c:ptCount val="5"/>
                <c:pt idx="0">
                  <c:v>0.89600000000000002</c:v>
                </c:pt>
                <c:pt idx="1">
                  <c:v>1.4E-2</c:v>
                </c:pt>
                <c:pt idx="2">
                  <c:v>3.5999999999999997E-2</c:v>
                </c:pt>
                <c:pt idx="3">
                  <c:v>3.1E-2</c:v>
                </c:pt>
                <c:pt idx="4" formatCode="0%">
                  <c:v>2.3E-2</c:v>
                </c:pt>
              </c:numCache>
            </c:numRef>
          </c:val>
        </c:ser>
        <c:dLbls>
          <c:showLegendKey val="0"/>
          <c:showVal val="1"/>
          <c:showCatName val="0"/>
          <c:showSerName val="0"/>
          <c:showPercent val="0"/>
          <c:showBubbleSize val="0"/>
        </c:dLbls>
        <c:gapWidth val="75"/>
        <c:overlap val="-25"/>
        <c:axId val="100130304"/>
        <c:axId val="93551936"/>
      </c:barChart>
      <c:catAx>
        <c:axId val="100130304"/>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93551936"/>
        <c:crosses val="autoZero"/>
        <c:auto val="1"/>
        <c:lblAlgn val="ctr"/>
        <c:lblOffset val="100"/>
        <c:noMultiLvlLbl val="0"/>
      </c:catAx>
      <c:valAx>
        <c:axId val="9355193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00130304"/>
        <c:crosses val="autoZero"/>
        <c:crossBetween val="between"/>
      </c:valAx>
    </c:plotArea>
    <c:legend>
      <c:legendPos val="b"/>
      <c:layout>
        <c:manualLayout>
          <c:xMode val="edge"/>
          <c:yMode val="edge"/>
          <c:x val="0.36358045286712021"/>
          <c:y val="0.93342906931715497"/>
          <c:w val="0.32368644067796737"/>
          <c:h val="5.290972849705256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Sheet1!$B$2:$B$3</c:f>
              <c:numCache>
                <c:formatCode>0.00%</c:formatCode>
                <c:ptCount val="2"/>
                <c:pt idx="0">
                  <c:v>0.318</c:v>
                </c:pt>
                <c:pt idx="1">
                  <c:v>3.3000000000000002E-2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Sheet1!$C$2:$C$3</c:f>
              <c:numCache>
                <c:formatCode>0.00%</c:formatCode>
                <c:ptCount val="2"/>
                <c:pt idx="0">
                  <c:v>0.14099999999999999</c:v>
                </c:pt>
                <c:pt idx="1">
                  <c:v>8.2000000000000003E-2</c:v>
                </c:pt>
              </c:numCache>
            </c:numRef>
          </c:val>
        </c:ser>
        <c:dLbls>
          <c:showLegendKey val="0"/>
          <c:showVal val="1"/>
          <c:showCatName val="0"/>
          <c:showSerName val="0"/>
          <c:showPercent val="0"/>
          <c:showBubbleSize val="0"/>
        </c:dLbls>
        <c:gapWidth val="75"/>
        <c:overlap val="-25"/>
        <c:axId val="108811776"/>
        <c:axId val="106016704"/>
      </c:barChart>
      <c:catAx>
        <c:axId val="108811776"/>
        <c:scaling>
          <c:orientation val="minMax"/>
        </c:scaling>
        <c:delete val="0"/>
        <c:axPos val="b"/>
        <c:majorGridlines/>
        <c:numFmt formatCode="General" sourceLinked="0"/>
        <c:majorTickMark val="none"/>
        <c:minorTickMark val="none"/>
        <c:tickLblPos val="nextTo"/>
        <c:txPr>
          <a:bodyPr/>
          <a:lstStyle/>
          <a:p>
            <a:pPr>
              <a:defRPr sz="1500">
                <a:solidFill>
                  <a:schemeClr val="tx2"/>
                </a:solidFill>
              </a:defRPr>
            </a:pPr>
            <a:endParaRPr lang="en-US"/>
          </a:p>
        </c:txPr>
        <c:crossAx val="106016704"/>
        <c:crosses val="autoZero"/>
        <c:auto val="1"/>
        <c:lblAlgn val="ctr"/>
        <c:lblOffset val="100"/>
        <c:noMultiLvlLbl val="0"/>
      </c:catAx>
      <c:valAx>
        <c:axId val="106016704"/>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08811776"/>
        <c:crosses val="autoZero"/>
        <c:crossBetween val="between"/>
      </c:valAx>
    </c:plotArea>
    <c:legend>
      <c:legendPos val="b"/>
      <c:layout>
        <c:manualLayout>
          <c:xMode val="edge"/>
          <c:yMode val="edge"/>
          <c:x val="0.35094901331778022"/>
          <c:y val="0.93847232164161143"/>
          <c:w val="0.35365740740740698"/>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0</c:v>
                </c:pt>
                <c:pt idx="2">
                  <c:v>1.7000000000000001E-2</c:v>
                </c:pt>
                <c:pt idx="3">
                  <c:v>0.81</c:v>
                </c:pt>
                <c:pt idx="4">
                  <c:v>0.129</c:v>
                </c:pt>
                <c:pt idx="5">
                  <c:v>1.7000000000000001E-2</c:v>
                </c:pt>
                <c:pt idx="6">
                  <c:v>2.5999999999999999E-2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1E-3</c:v>
                </c:pt>
                <c:pt idx="1">
                  <c:v>4.0000000000000001E-3</c:v>
                </c:pt>
                <c:pt idx="2">
                  <c:v>1.6E-2</c:v>
                </c:pt>
                <c:pt idx="3">
                  <c:v>0.95299999999999996</c:v>
                </c:pt>
                <c:pt idx="4">
                  <c:v>1.7999999999999999E-2</c:v>
                </c:pt>
                <c:pt idx="5">
                  <c:v>2E-3</c:v>
                </c:pt>
                <c:pt idx="6">
                  <c:v>7.0000000000000001E-3</c:v>
                </c:pt>
              </c:numCache>
            </c:numRef>
          </c:val>
        </c:ser>
        <c:dLbls>
          <c:showLegendKey val="0"/>
          <c:showVal val="1"/>
          <c:showCatName val="0"/>
          <c:showSerName val="0"/>
          <c:showPercent val="0"/>
          <c:showBubbleSize val="0"/>
        </c:dLbls>
        <c:gapWidth val="75"/>
        <c:overlap val="-25"/>
        <c:axId val="109168128"/>
        <c:axId val="106019008"/>
      </c:barChart>
      <c:catAx>
        <c:axId val="109168128"/>
        <c:scaling>
          <c:orientation val="minMax"/>
        </c:scaling>
        <c:delete val="0"/>
        <c:axPos val="b"/>
        <c:majorGridlines/>
        <c:numFmt formatCode="General" sourceLinked="1"/>
        <c:majorTickMark val="none"/>
        <c:minorTickMark val="none"/>
        <c:tickLblPos val="nextTo"/>
        <c:txPr>
          <a:bodyPr/>
          <a:lstStyle/>
          <a:p>
            <a:pPr>
              <a:defRPr sz="1400">
                <a:solidFill>
                  <a:schemeClr val="tx2"/>
                </a:solidFill>
              </a:defRPr>
            </a:pPr>
            <a:endParaRPr lang="en-US"/>
          </a:p>
        </c:txPr>
        <c:crossAx val="106019008"/>
        <c:crosses val="autoZero"/>
        <c:auto val="1"/>
        <c:lblAlgn val="ctr"/>
        <c:lblOffset val="100"/>
        <c:noMultiLvlLbl val="0"/>
      </c:catAx>
      <c:valAx>
        <c:axId val="106019008"/>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09168128"/>
        <c:crosses val="autoZero"/>
        <c:crossBetween val="between"/>
      </c:valAx>
    </c:plotArea>
    <c:legend>
      <c:legendPos val="b"/>
      <c:layout>
        <c:manualLayout>
          <c:xMode val="edge"/>
          <c:yMode val="edge"/>
          <c:x val="0.35567385598539297"/>
          <c:y val="0.94114743809197843"/>
          <c:w val="0.33213043478260923"/>
          <c:h val="4.677526722203201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Sheet1!$B$2:$B$11</c:f>
              <c:numCache>
                <c:formatCode>0.00%</c:formatCode>
                <c:ptCount val="10"/>
                <c:pt idx="0">
                  <c:v>0</c:v>
                </c:pt>
                <c:pt idx="1">
                  <c:v>0</c:v>
                </c:pt>
                <c:pt idx="2">
                  <c:v>8.0000000000000002E-3</c:v>
                </c:pt>
                <c:pt idx="3">
                  <c:v>0.161</c:v>
                </c:pt>
                <c:pt idx="4">
                  <c:v>0.5</c:v>
                </c:pt>
                <c:pt idx="5">
                  <c:v>0.16900000000000001</c:v>
                </c:pt>
                <c:pt idx="6">
                  <c:v>0.113</c:v>
                </c:pt>
                <c:pt idx="7">
                  <c:v>2.4E-2</c:v>
                </c:pt>
                <c:pt idx="8">
                  <c:v>0</c:v>
                </c:pt>
                <c:pt idx="9">
                  <c:v>2.4E-2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Sheet1!$C$2:$C$11</c:f>
              <c:numCache>
                <c:formatCode>0.00%</c:formatCode>
                <c:ptCount val="10"/>
                <c:pt idx="0">
                  <c:v>5.0000000000000001E-3</c:v>
                </c:pt>
                <c:pt idx="1">
                  <c:v>1E-3</c:v>
                </c:pt>
                <c:pt idx="2">
                  <c:v>4.0000000000000001E-3</c:v>
                </c:pt>
                <c:pt idx="3">
                  <c:v>0.186</c:v>
                </c:pt>
                <c:pt idx="4">
                  <c:v>0.46899999999999997</c:v>
                </c:pt>
                <c:pt idx="5">
                  <c:v>0.183</c:v>
                </c:pt>
                <c:pt idx="6">
                  <c:v>0.09</c:v>
                </c:pt>
                <c:pt idx="7">
                  <c:v>5.3999999999999999E-2</c:v>
                </c:pt>
                <c:pt idx="8">
                  <c:v>2E-3</c:v>
                </c:pt>
                <c:pt idx="9">
                  <c:v>8.0000000000000002E-3</c:v>
                </c:pt>
              </c:numCache>
            </c:numRef>
          </c:val>
        </c:ser>
        <c:dLbls>
          <c:showLegendKey val="0"/>
          <c:showVal val="1"/>
          <c:showCatName val="0"/>
          <c:showSerName val="0"/>
          <c:showPercent val="0"/>
          <c:showBubbleSize val="0"/>
        </c:dLbls>
        <c:gapWidth val="75"/>
        <c:overlap val="-25"/>
        <c:axId val="111154688"/>
        <c:axId val="140370496"/>
      </c:barChart>
      <c:catAx>
        <c:axId val="111154688"/>
        <c:scaling>
          <c:orientation val="minMax"/>
        </c:scaling>
        <c:delete val="0"/>
        <c:axPos val="b"/>
        <c:majorGridlines/>
        <c:numFmt formatCode="General" sourceLinked="0"/>
        <c:majorTickMark val="none"/>
        <c:minorTickMark val="none"/>
        <c:tickLblPos val="nextTo"/>
        <c:txPr>
          <a:bodyPr rot="0"/>
          <a:lstStyle/>
          <a:p>
            <a:pPr>
              <a:defRPr sz="1300">
                <a:solidFill>
                  <a:schemeClr val="tx2"/>
                </a:solidFill>
              </a:defRPr>
            </a:pPr>
            <a:endParaRPr lang="en-US"/>
          </a:p>
        </c:txPr>
        <c:crossAx val="140370496"/>
        <c:crosses val="autoZero"/>
        <c:auto val="1"/>
        <c:lblAlgn val="ctr"/>
        <c:lblOffset val="100"/>
        <c:noMultiLvlLbl val="0"/>
      </c:catAx>
      <c:valAx>
        <c:axId val="14037049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11154688"/>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7500000000000147"/>
        </c:manualLayout>
      </c:layout>
      <c:barChart>
        <c:barDir val="col"/>
        <c:grouping val="stacked"/>
        <c:varyColors val="0"/>
        <c:ser>
          <c:idx val="0"/>
          <c:order val="0"/>
          <c:tx>
            <c:strRef>
              <c:f>Sheet1!$C$1</c:f>
              <c:strCache>
                <c:ptCount val="1"/>
                <c:pt idx="0">
                  <c:v>Some Chance</c:v>
                </c:pt>
              </c:strCache>
            </c:strRef>
          </c:tx>
          <c:spPr>
            <a:ln w="3175">
              <a:solidFill>
                <a:schemeClr val="accent1">
                  <a:alpha val="50000"/>
                </a:schemeClr>
              </a:solidFill>
            </a:ln>
            <a:effectLst/>
          </c:spPr>
          <c:invertIfNegative val="0"/>
          <c:dPt>
            <c:idx val="0"/>
            <c:invertIfNegative val="0"/>
            <c:bubble3D val="0"/>
            <c:spPr>
              <a:solidFill>
                <a:schemeClr val="accent1"/>
              </a:solidFill>
              <a:ln w="3175">
                <a:solidFill>
                  <a:schemeClr val="accent1">
                    <a:alpha val="50000"/>
                  </a:schemeClr>
                </a:solidFill>
              </a:ln>
              <a:effectLst/>
            </c:spPr>
          </c:dPt>
          <c:dPt>
            <c:idx val="1"/>
            <c:invertIfNegative val="0"/>
            <c:bubble3D val="0"/>
            <c:spPr>
              <a:solidFill>
                <a:srgbClr val="FFA953"/>
              </a:solidFill>
              <a:ln w="3175">
                <a:solidFill>
                  <a:schemeClr val="accent1">
                    <a:alpha val="50000"/>
                  </a:schemeClr>
                </a:solidFill>
              </a:ln>
              <a:effectLst/>
            </c:spPr>
          </c:dPt>
          <c:dPt>
            <c:idx val="2"/>
            <c:invertIfNegative val="0"/>
            <c:bubble3D val="0"/>
            <c:spPr>
              <a:solidFill>
                <a:schemeClr val="accent1"/>
              </a:solidFill>
              <a:ln w="3175">
                <a:solidFill>
                  <a:schemeClr val="accent1">
                    <a:alpha val="50000"/>
                  </a:schemeClr>
                </a:solidFill>
              </a:ln>
              <a:effectLst/>
            </c:spPr>
          </c:dPt>
          <c:dPt>
            <c:idx val="3"/>
            <c:invertIfNegative val="0"/>
            <c:bubble3D val="0"/>
            <c:spPr>
              <a:solidFill>
                <a:srgbClr val="FFA953"/>
              </a:solidFill>
              <a:ln w="3175">
                <a:solidFill>
                  <a:schemeClr val="accent1">
                    <a:alpha val="50000"/>
                  </a:schemeClr>
                </a:solidFill>
              </a:ln>
              <a:effectLst/>
            </c:spPr>
          </c:dPt>
          <c:dPt>
            <c:idx val="4"/>
            <c:invertIfNegative val="0"/>
            <c:bubble3D val="0"/>
            <c:spPr>
              <a:solidFill>
                <a:schemeClr val="accent1"/>
              </a:solidFill>
              <a:ln w="3175">
                <a:solidFill>
                  <a:schemeClr val="accent1">
                    <a:alpha val="50000"/>
                  </a:schemeClr>
                </a:solidFill>
              </a:ln>
              <a:effectLst/>
            </c:spPr>
          </c:dPt>
          <c:dPt>
            <c:idx val="5"/>
            <c:invertIfNegative val="0"/>
            <c:bubble3D val="0"/>
            <c:spPr>
              <a:solidFill>
                <a:srgbClr val="FFA953"/>
              </a:solidFill>
              <a:ln w="3175">
                <a:solidFill>
                  <a:schemeClr val="accent1">
                    <a:alpha val="50000"/>
                  </a:scheme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0.29799999999999999</c:v>
                </c:pt>
                <c:pt idx="1">
                  <c:v>0.43099999999999999</c:v>
                </c:pt>
                <c:pt idx="2">
                  <c:v>0.315</c:v>
                </c:pt>
                <c:pt idx="3">
                  <c:v>0.38900000000000001</c:v>
                </c:pt>
                <c:pt idx="4">
                  <c:v>0.29699999999999999</c:v>
                </c:pt>
                <c:pt idx="5">
                  <c:v>0.27200000000000002</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0.56100000000000005</c:v>
                </c:pt>
                <c:pt idx="1">
                  <c:v>0.36199999999999999</c:v>
                </c:pt>
                <c:pt idx="2">
                  <c:v>0.41399999999999998</c:v>
                </c:pt>
                <c:pt idx="3">
                  <c:v>0.27500000000000002</c:v>
                </c:pt>
                <c:pt idx="4">
                  <c:v>0.64</c:v>
                </c:pt>
                <c:pt idx="5">
                  <c:v>0.66700000000000004</c:v>
                </c:pt>
              </c:numCache>
            </c:numRef>
          </c:val>
        </c:ser>
        <c:dLbls>
          <c:showLegendKey val="0"/>
          <c:showVal val="0"/>
          <c:showCatName val="0"/>
          <c:showSerName val="0"/>
          <c:showPercent val="0"/>
          <c:showBubbleSize val="0"/>
        </c:dLbls>
        <c:gapWidth val="74"/>
        <c:overlap val="100"/>
        <c:axId val="111392256"/>
        <c:axId val="140373952"/>
      </c:barChart>
      <c:catAx>
        <c:axId val="111392256"/>
        <c:scaling>
          <c:orientation val="minMax"/>
        </c:scaling>
        <c:delete val="0"/>
        <c:axPos val="b"/>
        <c:majorGridlines/>
        <c:numFmt formatCode="General" sourceLinked="0"/>
        <c:majorTickMark val="none"/>
        <c:minorTickMark val="none"/>
        <c:tickLblPos val="none"/>
        <c:crossAx val="140373952"/>
        <c:crosses val="autoZero"/>
        <c:auto val="1"/>
        <c:lblAlgn val="ctr"/>
        <c:lblOffset val="100"/>
        <c:tickLblSkip val="2"/>
        <c:tickMarkSkip val="2"/>
        <c:noMultiLvlLbl val="0"/>
      </c:catAx>
      <c:valAx>
        <c:axId val="14037395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1139225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 Chance</c:v>
                </c:pt>
              </c:strCache>
            </c:strRef>
          </c:tx>
          <c:spPr>
            <a:ln>
              <a:solidFill>
                <a:srgbClr val="7680AC">
                  <a:alpha val="50000"/>
                </a:srgbClr>
              </a:solidFill>
            </a:ln>
            <a:effectLst/>
          </c:spPr>
          <c:invertIfNegative val="0"/>
          <c:dPt>
            <c:idx val="0"/>
            <c:invertIfNegative val="0"/>
            <c:bubble3D val="0"/>
            <c:spPr>
              <a:solidFill>
                <a:schemeClr val="accent1"/>
              </a:solidFill>
              <a:ln>
                <a:solidFill>
                  <a:srgbClr val="7680AC">
                    <a:alpha val="50000"/>
                  </a:srgbClr>
                </a:solidFill>
              </a:ln>
              <a:effectLst/>
            </c:spPr>
          </c:dPt>
          <c:dPt>
            <c:idx val="1"/>
            <c:invertIfNegative val="0"/>
            <c:bubble3D val="0"/>
            <c:spPr>
              <a:solidFill>
                <a:srgbClr val="FFA953"/>
              </a:solidFill>
              <a:ln>
                <a:solidFill>
                  <a:srgbClr val="7680AC">
                    <a:alpha val="50000"/>
                  </a:srgbClr>
                </a:solidFill>
              </a:ln>
              <a:effectLst/>
            </c:spPr>
          </c:dPt>
          <c:dPt>
            <c:idx val="2"/>
            <c:invertIfNegative val="0"/>
            <c:bubble3D val="0"/>
            <c:spPr>
              <a:solidFill>
                <a:schemeClr val="accent1"/>
              </a:solidFill>
              <a:ln>
                <a:solidFill>
                  <a:srgbClr val="7680AC">
                    <a:alpha val="50000"/>
                  </a:srgbClr>
                </a:solidFill>
              </a:ln>
              <a:effectLst/>
            </c:spPr>
          </c:dPt>
          <c:dPt>
            <c:idx val="3"/>
            <c:invertIfNegative val="0"/>
            <c:bubble3D val="0"/>
            <c:spPr>
              <a:solidFill>
                <a:srgbClr val="FFA953"/>
              </a:solidFill>
              <a:ln>
                <a:solidFill>
                  <a:srgbClr val="7680AC">
                    <a:alpha val="50000"/>
                  </a:srgbClr>
                </a:solidFill>
              </a:ln>
              <a:effectLst/>
            </c:spPr>
          </c:dPt>
          <c:dPt>
            <c:idx val="4"/>
            <c:invertIfNegative val="0"/>
            <c:bubble3D val="0"/>
            <c:spPr>
              <a:solidFill>
                <a:schemeClr val="accent1"/>
              </a:solidFill>
              <a:ln>
                <a:solidFill>
                  <a:srgbClr val="7680AC">
                    <a:alpha val="50000"/>
                  </a:srgbClr>
                </a:solidFill>
              </a:ln>
              <a:effectLst/>
            </c:spPr>
          </c:dPt>
          <c:dPt>
            <c:idx val="5"/>
            <c:invertIfNegative val="0"/>
            <c:bubble3D val="0"/>
            <c:spPr>
              <a:solidFill>
                <a:srgbClr val="FFA953"/>
              </a:solidFill>
              <a:ln>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0.36</c:v>
                </c:pt>
                <c:pt idx="1">
                  <c:v>0.378</c:v>
                </c:pt>
                <c:pt idx="2">
                  <c:v>0.189</c:v>
                </c:pt>
                <c:pt idx="3">
                  <c:v>8.8999999999999996E-2</c:v>
                </c:pt>
                <c:pt idx="4">
                  <c:v>0.41399999999999998</c:v>
                </c:pt>
                <c:pt idx="5">
                  <c:v>0.435</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0.60399999999999998</c:v>
                </c:pt>
                <c:pt idx="1">
                  <c:v>0.55700000000000005</c:v>
                </c:pt>
                <c:pt idx="2">
                  <c:v>9.9000000000000005E-2</c:v>
                </c:pt>
                <c:pt idx="3">
                  <c:v>3.3000000000000002E-2</c:v>
                </c:pt>
                <c:pt idx="4">
                  <c:v>0.441</c:v>
                </c:pt>
                <c:pt idx="5">
                  <c:v>0.28899999999999998</c:v>
                </c:pt>
              </c:numCache>
            </c:numRef>
          </c:val>
        </c:ser>
        <c:dLbls>
          <c:showLegendKey val="0"/>
          <c:showVal val="0"/>
          <c:showCatName val="0"/>
          <c:showSerName val="0"/>
          <c:showPercent val="0"/>
          <c:showBubbleSize val="0"/>
        </c:dLbls>
        <c:gapWidth val="74"/>
        <c:overlap val="100"/>
        <c:axId val="113184256"/>
        <c:axId val="140376256"/>
      </c:barChart>
      <c:catAx>
        <c:axId val="113184256"/>
        <c:scaling>
          <c:orientation val="minMax"/>
        </c:scaling>
        <c:delete val="0"/>
        <c:axPos val="b"/>
        <c:majorGridlines/>
        <c:numFmt formatCode="General" sourceLinked="0"/>
        <c:majorTickMark val="none"/>
        <c:minorTickMark val="none"/>
        <c:tickLblPos val="none"/>
        <c:crossAx val="140376256"/>
        <c:crosses val="autoZero"/>
        <c:auto val="1"/>
        <c:lblAlgn val="ctr"/>
        <c:lblOffset val="100"/>
        <c:tickLblSkip val="2"/>
        <c:tickMarkSkip val="2"/>
        <c:noMultiLvlLbl val="0"/>
      </c:catAx>
      <c:valAx>
        <c:axId val="14037625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1318425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125E-2"/>
          <c:y val="2.15165010111441E-2"/>
          <c:w val="0.94561598224195298"/>
          <c:h val="0.78592886694248043"/>
        </c:manualLayout>
      </c:layout>
      <c:barChart>
        <c:barDir val="col"/>
        <c:grouping val="stacked"/>
        <c:varyColors val="0"/>
        <c:ser>
          <c:idx val="0"/>
          <c:order val="0"/>
          <c:tx>
            <c:strRef>
              <c:f>Sheet1!$C$1</c:f>
              <c:strCache>
                <c:ptCount val="1"/>
                <c:pt idx="0">
                  <c:v>Some Chance</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7.1999999999999995E-2</c:v>
                </c:pt>
                <c:pt idx="1">
                  <c:v>4.7E-2</c:v>
                </c:pt>
                <c:pt idx="2">
                  <c:v>0.21199999999999999</c:v>
                </c:pt>
                <c:pt idx="3">
                  <c:v>0.08</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4.4999999999999998E-2</c:v>
                </c:pt>
                <c:pt idx="1">
                  <c:v>1.7000000000000001E-2</c:v>
                </c:pt>
                <c:pt idx="2">
                  <c:v>9.7000000000000003E-2</c:v>
                </c:pt>
                <c:pt idx="3">
                  <c:v>2.5000000000000001E-2</c:v>
                </c:pt>
              </c:numCache>
            </c:numRef>
          </c:val>
        </c:ser>
        <c:dLbls>
          <c:showLegendKey val="0"/>
          <c:showVal val="0"/>
          <c:showCatName val="0"/>
          <c:showSerName val="0"/>
          <c:showPercent val="0"/>
          <c:showBubbleSize val="0"/>
        </c:dLbls>
        <c:gapWidth val="74"/>
        <c:overlap val="100"/>
        <c:axId val="114834944"/>
        <c:axId val="53862976"/>
      </c:barChart>
      <c:catAx>
        <c:axId val="114834944"/>
        <c:scaling>
          <c:orientation val="minMax"/>
        </c:scaling>
        <c:delete val="0"/>
        <c:axPos val="b"/>
        <c:majorGridlines/>
        <c:numFmt formatCode="General" sourceLinked="0"/>
        <c:majorTickMark val="none"/>
        <c:minorTickMark val="none"/>
        <c:tickLblPos val="none"/>
        <c:crossAx val="53862976"/>
        <c:crosses val="autoZero"/>
        <c:auto val="1"/>
        <c:lblAlgn val="ctr"/>
        <c:lblOffset val="100"/>
        <c:tickLblSkip val="2"/>
        <c:tickMarkSkip val="2"/>
        <c:noMultiLvlLbl val="0"/>
      </c:catAx>
      <c:valAx>
        <c:axId val="5386297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14834944"/>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523E-2"/>
          <c:y val="3.2309301181102416E-2"/>
          <c:w val="0.91042590162340942"/>
          <c:h val="0.810839074803150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0.182</c:v>
                </c:pt>
                <c:pt idx="1">
                  <c:v>0.217</c:v>
                </c:pt>
                <c:pt idx="2">
                  <c:v>0.39900000000000002</c:v>
                </c:pt>
                <c:pt idx="3">
                  <c:v>0.126</c:v>
                </c:pt>
                <c:pt idx="4">
                  <c:v>2.8000000000000001E-2</c:v>
                </c:pt>
                <c:pt idx="5">
                  <c:v>4.9000000000000002E-2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1.7000000000000001E-2</c:v>
                </c:pt>
                <c:pt idx="1">
                  <c:v>2.3E-2</c:v>
                </c:pt>
                <c:pt idx="2">
                  <c:v>7.0000000000000007E-2</c:v>
                </c:pt>
                <c:pt idx="3">
                  <c:v>8.5000000000000006E-2</c:v>
                </c:pt>
                <c:pt idx="4">
                  <c:v>0.27600000000000002</c:v>
                </c:pt>
                <c:pt idx="5">
                  <c:v>0.52900000000000003</c:v>
                </c:pt>
              </c:numCache>
            </c:numRef>
          </c:val>
        </c:ser>
        <c:dLbls>
          <c:showLegendKey val="0"/>
          <c:showVal val="1"/>
          <c:showCatName val="0"/>
          <c:showSerName val="0"/>
          <c:showPercent val="0"/>
          <c:showBubbleSize val="0"/>
        </c:dLbls>
        <c:gapWidth val="150"/>
        <c:axId val="33615360"/>
        <c:axId val="78568192"/>
      </c:barChart>
      <c:catAx>
        <c:axId val="33615360"/>
        <c:scaling>
          <c:orientation val="minMax"/>
        </c:scaling>
        <c:delete val="0"/>
        <c:axPos val="b"/>
        <c:numFmt formatCode="General" sourceLinked="0"/>
        <c:majorTickMark val="out"/>
        <c:minorTickMark val="none"/>
        <c:tickLblPos val="nextTo"/>
        <c:txPr>
          <a:bodyPr/>
          <a:lstStyle/>
          <a:p>
            <a:pPr>
              <a:defRPr sz="1400">
                <a:solidFill>
                  <a:schemeClr val="tx2"/>
                </a:solidFill>
              </a:defRPr>
            </a:pPr>
            <a:endParaRPr lang="en-US"/>
          </a:p>
        </c:txPr>
        <c:crossAx val="78568192"/>
        <c:crosses val="autoZero"/>
        <c:auto val="1"/>
        <c:lblAlgn val="ctr"/>
        <c:lblOffset val="100"/>
        <c:noMultiLvlLbl val="0"/>
      </c:catAx>
      <c:valAx>
        <c:axId val="78568192"/>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33615360"/>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762673763001937"/>
          <c:y val="0.90461511646981874"/>
          <c:w val="0.31006712523003621"/>
          <c:h val="9.2473343175853179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1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962673913548405E-2"/>
          <c:y val="3.2309301181102416E-2"/>
          <c:w val="0.91603732608645061"/>
          <c:h val="0.740289906943451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Sheet1!$B$2:$B$7</c:f>
              <c:numCache>
                <c:formatCode>0.00%</c:formatCode>
                <c:ptCount val="6"/>
                <c:pt idx="0">
                  <c:v>0.754</c:v>
                </c:pt>
                <c:pt idx="1">
                  <c:v>9.1999999999999998E-2</c:v>
                </c:pt>
                <c:pt idx="2">
                  <c:v>4.9000000000000002E-2</c:v>
                </c:pt>
                <c:pt idx="3">
                  <c:v>7.0000000000000007E-2</c:v>
                </c:pt>
                <c:pt idx="4">
                  <c:v>2.8000000000000001E-2</c:v>
                </c:pt>
                <c:pt idx="5">
                  <c:v>7.0000000000000001E-3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Sheet1!$C$2:$C$7</c:f>
              <c:numCache>
                <c:formatCode>0.00%</c:formatCode>
                <c:ptCount val="6"/>
                <c:pt idx="0">
                  <c:v>0.73299999999999998</c:v>
                </c:pt>
                <c:pt idx="1">
                  <c:v>3.1E-2</c:v>
                </c:pt>
                <c:pt idx="2">
                  <c:v>5.3999999999999999E-2</c:v>
                </c:pt>
                <c:pt idx="3">
                  <c:v>0.108</c:v>
                </c:pt>
                <c:pt idx="4">
                  <c:v>5.8000000000000003E-2</c:v>
                </c:pt>
                <c:pt idx="5">
                  <c:v>1.6E-2</c:v>
                </c:pt>
              </c:numCache>
            </c:numRef>
          </c:val>
        </c:ser>
        <c:dLbls>
          <c:showLegendKey val="0"/>
          <c:showVal val="1"/>
          <c:showCatName val="0"/>
          <c:showSerName val="0"/>
          <c:showPercent val="0"/>
          <c:showBubbleSize val="0"/>
        </c:dLbls>
        <c:gapWidth val="150"/>
        <c:axId val="33613824"/>
        <c:axId val="81480512"/>
      </c:barChart>
      <c:catAx>
        <c:axId val="33613824"/>
        <c:scaling>
          <c:orientation val="minMax"/>
        </c:scaling>
        <c:delete val="0"/>
        <c:axPos val="b"/>
        <c:numFmt formatCode="General" sourceLinked="0"/>
        <c:majorTickMark val="out"/>
        <c:minorTickMark val="none"/>
        <c:tickLblPos val="nextTo"/>
        <c:txPr>
          <a:bodyPr rot="0" vert="horz"/>
          <a:lstStyle/>
          <a:p>
            <a:pPr>
              <a:defRPr sz="1150">
                <a:solidFill>
                  <a:schemeClr val="tx2"/>
                </a:solidFill>
              </a:defRPr>
            </a:pPr>
            <a:endParaRPr lang="en-US"/>
          </a:p>
        </c:txPr>
        <c:crossAx val="81480512"/>
        <c:crosses val="autoZero"/>
        <c:auto val="1"/>
        <c:lblAlgn val="ctr"/>
        <c:lblOffset val="100"/>
        <c:noMultiLvlLbl val="0"/>
      </c:catAx>
      <c:valAx>
        <c:axId val="81480512"/>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33613824"/>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000023227185237"/>
          <c:y val="0.91533915682414702"/>
          <c:w val="0.31006712523003621"/>
          <c:h val="8.4660843175854594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7-8</c:v>
                </c:pt>
                <c:pt idx="8">
                  <c:v>9-10</c:v>
                </c:pt>
                <c:pt idx="9">
                  <c:v>11 or more</c:v>
                </c:pt>
              </c:strCache>
            </c:strRef>
          </c:cat>
          <c:val>
            <c:numRef>
              <c:f>Sheet1!$B$2:$B$11</c:f>
              <c:numCache>
                <c:formatCode>0.00%</c:formatCode>
                <c:ptCount val="10"/>
                <c:pt idx="0">
                  <c:v>0.113</c:v>
                </c:pt>
                <c:pt idx="1">
                  <c:v>0.106</c:v>
                </c:pt>
                <c:pt idx="2">
                  <c:v>0.127</c:v>
                </c:pt>
                <c:pt idx="3">
                  <c:v>0.16200000000000001</c:v>
                </c:pt>
                <c:pt idx="4">
                  <c:v>0.12</c:v>
                </c:pt>
                <c:pt idx="5">
                  <c:v>0.12</c:v>
                </c:pt>
                <c:pt idx="6">
                  <c:v>4.2000000000000003E-2</c:v>
                </c:pt>
                <c:pt idx="7">
                  <c:v>0.12</c:v>
                </c:pt>
                <c:pt idx="8">
                  <c:v>3.5000000000000003E-2</c:v>
                </c:pt>
                <c:pt idx="9" formatCode="General">
                  <c:v>5.6000000000000001E-2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7-8</c:v>
                </c:pt>
                <c:pt idx="8">
                  <c:v>9-10</c:v>
                </c:pt>
                <c:pt idx="9">
                  <c:v>11 or more</c:v>
                </c:pt>
              </c:strCache>
            </c:strRef>
          </c:cat>
          <c:val>
            <c:numRef>
              <c:f>Sheet1!$C$2:$C$11</c:f>
              <c:numCache>
                <c:formatCode>0.00%</c:formatCode>
                <c:ptCount val="10"/>
                <c:pt idx="0">
                  <c:v>0.184</c:v>
                </c:pt>
                <c:pt idx="1">
                  <c:v>9.9000000000000005E-2</c:v>
                </c:pt>
                <c:pt idx="2">
                  <c:v>0.11899999999999999</c:v>
                </c:pt>
                <c:pt idx="3">
                  <c:v>0.13700000000000001</c:v>
                </c:pt>
                <c:pt idx="4">
                  <c:v>0.11700000000000001</c:v>
                </c:pt>
                <c:pt idx="5">
                  <c:v>8.5000000000000006E-2</c:v>
                </c:pt>
                <c:pt idx="6">
                  <c:v>5.8999999999999997E-2</c:v>
                </c:pt>
                <c:pt idx="7">
                  <c:v>0.10199999999999999</c:v>
                </c:pt>
                <c:pt idx="8">
                  <c:v>5.0999999999999997E-2</c:v>
                </c:pt>
                <c:pt idx="9" formatCode="General">
                  <c:v>4.5999999999999999E-2</c:v>
                </c:pt>
              </c:numCache>
            </c:numRef>
          </c:val>
        </c:ser>
        <c:dLbls>
          <c:showLegendKey val="0"/>
          <c:showVal val="1"/>
          <c:showCatName val="0"/>
          <c:showSerName val="0"/>
          <c:showPercent val="0"/>
          <c:showBubbleSize val="0"/>
        </c:dLbls>
        <c:gapWidth val="75"/>
        <c:overlap val="-25"/>
        <c:axId val="53944832"/>
        <c:axId val="81484544"/>
      </c:barChart>
      <c:catAx>
        <c:axId val="53944832"/>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81484544"/>
        <c:crosses val="autoZero"/>
        <c:auto val="1"/>
        <c:lblAlgn val="ctr"/>
        <c:lblOffset val="100"/>
        <c:noMultiLvlLbl val="0"/>
      </c:catAx>
      <c:valAx>
        <c:axId val="8148454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53944832"/>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4237226596675652"/>
          <c:y val="0.93684588254593371"/>
          <c:w val="0.31829166666666697"/>
          <c:h val="5.0429584973753314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Your Institution</a:t>
          </a:r>
          <a:endParaRPr lang="en-US" sz="1800" dirty="0">
            <a:solidFill>
              <a:srgbClr val="7A84AE"/>
            </a:solidFill>
            <a:latin typeface="+mj-l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Communicate regularly with your professors</a:t>
          </a:r>
          <a:endParaRPr lang="en-US" sz="1300" dirty="0">
            <a:solidFill>
              <a:schemeClr val="tx2"/>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course exclusively online at this institution</a:t>
          </a:r>
          <a:endParaRPr lang="en-US" sz="1300" dirty="0">
            <a:solidFill>
              <a:schemeClr val="tx2"/>
            </a:solidFill>
          </a:endParaRP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Work on a professor’s research project</a:t>
          </a:r>
          <a:endParaRPr lang="en-US" sz="1300" dirty="0">
            <a:solidFill>
              <a:schemeClr val="tx2"/>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leave of absence from this college temporarily</a:t>
          </a:r>
          <a:endParaRPr lang="en-US" sz="1300" dirty="0">
            <a:solidFill>
              <a:schemeClr val="tx2"/>
            </a:solidFill>
          </a:endParaRPr>
        </a:p>
      </cdr:txBody>
    </cdr:sp>
  </cdr:relSizeAnchor>
  <cdr:relSizeAnchor xmlns:cdr="http://schemas.openxmlformats.org/drawingml/2006/chartDrawing">
    <cdr:from>
      <cdr:x>0.69709</cdr:x>
      <cdr:y>0.83607</cdr:y>
    </cdr:from>
    <cdr:to>
      <cdr:x>0.99335</cdr:x>
      <cdr:y>0.98606</cdr:y>
    </cdr:to>
    <cdr:sp macro="" textlink="">
      <cdr:nvSpPr>
        <cdr:cNvPr id="4" name="TextBox 1"/>
        <cdr:cNvSpPr txBox="1"/>
      </cdr:nvSpPr>
      <cdr:spPr>
        <a:xfrm xmlns:a="http://schemas.openxmlformats.org/drawingml/2006/main">
          <a:off x="6096000" y="3886200"/>
          <a:ext cx="2590800"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Transfer to another college before graduating</a:t>
          </a:r>
          <a:endParaRPr lang="en-US" sz="13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Comparison </a:t>
          </a:r>
          <a:r>
            <a:rPr lang="en-US" sz="1800" dirty="0">
              <a:solidFill>
                <a:srgbClr val="7A84AE"/>
              </a:solidFill>
              <a:latin typeface="+mj-lt"/>
            </a:rPr>
            <a:t>G</a:t>
          </a:r>
          <a:r>
            <a:rPr lang="en-US" sz="1800" dirty="0" smtClean="0">
              <a:solidFill>
                <a:srgbClr val="7A84AE"/>
              </a:solidFill>
              <a:latin typeface="+mj-lt"/>
            </a:rPr>
            <a:t>roup</a:t>
          </a:r>
          <a:endParaRPr lang="en-US" sz="1800" dirty="0">
            <a:solidFill>
              <a:srgbClr val="7A84AE"/>
            </a:solidFill>
            <a:latin typeface="+mj-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To be able to get a better job</a:t>
          </a:r>
          <a:endParaRPr lang="en-US" sz="1300" dirty="0">
            <a:solidFill>
              <a:schemeClr val="tx2"/>
            </a:solidFill>
          </a:endParaRP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gain a general education and appreciation of ideas</a:t>
          </a:r>
          <a:endParaRPr lang="en-US" sz="1300" dirty="0">
            <a:solidFill>
              <a:schemeClr val="tx2"/>
            </a:solidFill>
          </a:endParaRP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make me a more cultured person</a:t>
          </a:r>
          <a:endParaRPr lang="en-US" sz="1300" dirty="0">
            <a:solidFill>
              <a:schemeClr val="tx2"/>
            </a:solidFill>
          </a:endParaRP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be able to make more money</a:t>
          </a:r>
          <a:endParaRPr lang="en-US" sz="130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learn more about things that interest me</a:t>
          </a:r>
          <a:endParaRPr lang="en-US" sz="1300" dirty="0">
            <a:solidFill>
              <a:schemeClr val="tx2"/>
            </a:solidFill>
          </a:endParaRP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get training for a specific career</a:t>
          </a:r>
          <a:endParaRPr lang="en-US" sz="1300" dirty="0">
            <a:solidFill>
              <a:schemeClr val="tx2"/>
            </a:solidFill>
          </a:endParaRP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prepare myself for graduate or professional school</a:t>
          </a:r>
          <a:endParaRPr lang="en-US" sz="1300" dirty="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0.06306</cdr:x>
      <cdr:y>0.81667</cdr:y>
    </cdr:from>
    <cdr:to>
      <cdr:x>0.2527</cdr:x>
      <cdr:y>1</cdr:y>
    </cdr:to>
    <cdr:sp macro="" textlink="">
      <cdr:nvSpPr>
        <cdr:cNvPr id="2" name="TextBox 1"/>
        <cdr:cNvSpPr txBox="1"/>
      </cdr:nvSpPr>
      <cdr:spPr>
        <a:xfrm xmlns:a="http://schemas.openxmlformats.org/drawingml/2006/main">
          <a:off x="551454" y="3733801"/>
          <a:ext cx="1658345" cy="8381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50" dirty="0" smtClean="0">
              <a:solidFill>
                <a:schemeClr val="tx2"/>
              </a:solidFill>
            </a:rPr>
            <a:t>This college has a very good academic reputation</a:t>
          </a:r>
          <a:endParaRPr lang="en-US" sz="1250" dirty="0">
            <a:solidFill>
              <a:schemeClr val="tx2"/>
            </a:solidFill>
          </a:endParaRPr>
        </a:p>
      </cdr:txBody>
    </cdr:sp>
  </cdr:relSizeAnchor>
  <cdr:relSizeAnchor xmlns:cdr="http://schemas.openxmlformats.org/drawingml/2006/chartDrawing">
    <cdr:from>
      <cdr:x>0.2527</cdr:x>
      <cdr:y>0.81667</cdr:y>
    </cdr:from>
    <cdr:to>
      <cdr:x>0.43568</cdr:x>
      <cdr:y>0.91836</cdr:y>
    </cdr:to>
    <cdr:sp macro="" textlink="">
      <cdr:nvSpPr>
        <cdr:cNvPr id="3" name="TextBox 1"/>
        <cdr:cNvSpPr txBox="1"/>
      </cdr:nvSpPr>
      <cdr:spPr>
        <a:xfrm xmlns:a="http://schemas.openxmlformats.org/drawingml/2006/main">
          <a:off x="2209800" y="3733800"/>
          <a:ext cx="16002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 has a good reputation for its social activities</a:t>
          </a:r>
          <a:endParaRPr lang="en-US" sz="1250" dirty="0">
            <a:solidFill>
              <a:schemeClr val="tx2"/>
            </a:solidFill>
          </a:endParaRPr>
        </a:p>
      </cdr:txBody>
    </cdr:sp>
  </cdr:relSizeAnchor>
  <cdr:relSizeAnchor xmlns:cdr="http://schemas.openxmlformats.org/drawingml/2006/chartDrawing">
    <cdr:from>
      <cdr:x>0.43568</cdr:x>
      <cdr:y>0.81667</cdr:y>
    </cdr:from>
    <cdr:to>
      <cdr:x>0.62738</cdr:x>
      <cdr:y>0.93616</cdr:y>
    </cdr:to>
    <cdr:sp macro="" textlink="">
      <cdr:nvSpPr>
        <cdr:cNvPr id="4" name="TextBox 1"/>
        <cdr:cNvSpPr txBox="1"/>
      </cdr:nvSpPr>
      <cdr:spPr>
        <a:xfrm xmlns:a="http://schemas.openxmlformats.org/drawingml/2006/main">
          <a:off x="3809986" y="3920506"/>
          <a:ext cx="1676414"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gain admission to top graduate/professional schools</a:t>
          </a:r>
          <a:endParaRPr lang="en-US" sz="1250" dirty="0">
            <a:solidFill>
              <a:schemeClr val="tx2"/>
            </a:solidFill>
          </a:endParaRPr>
        </a:p>
      </cdr:txBody>
    </cdr:sp>
  </cdr:relSizeAnchor>
  <cdr:relSizeAnchor xmlns:cdr="http://schemas.openxmlformats.org/drawingml/2006/chartDrawing">
    <cdr:from>
      <cdr:x>0.62738</cdr:x>
      <cdr:y>0.8254</cdr:y>
    </cdr:from>
    <cdr:to>
      <cdr:x>0.81037</cdr:x>
      <cdr:y>0.92709</cdr:y>
    </cdr:to>
    <cdr:sp macro="" textlink="">
      <cdr:nvSpPr>
        <cdr:cNvPr id="5" name="TextBox 1"/>
        <cdr:cNvSpPr txBox="1"/>
      </cdr:nvSpPr>
      <cdr:spPr>
        <a:xfrm xmlns:a="http://schemas.openxmlformats.org/drawingml/2006/main">
          <a:off x="54864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get good jobs</a:t>
          </a:r>
          <a:endParaRPr lang="en-US" sz="1250" dirty="0">
            <a:solidFill>
              <a:schemeClr val="tx2"/>
            </a:solidFill>
          </a:endParaRP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The percentage of students that graduate from this college</a:t>
          </a: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I was offered financial assistance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The cost of attending this college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Not offered aid by first choice</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Could not afford first choice</a:t>
          </a:r>
          <a:endParaRPr lang="en-US" sz="1400" dirty="0">
            <a:solidFill>
              <a:schemeClr val="tx2"/>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My parents/relatives wanted me to come here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I wanted to live near home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Rankings in national magazines</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A visit to the campus</a:t>
          </a:r>
          <a:endParaRPr lang="en-US" sz="1400" dirty="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Construct 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Demonstrated for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Keeping up to date with political affairs</a:t>
          </a:r>
          <a:endParaRPr lang="en-US" sz="1200" dirty="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Influencing social values</a:t>
          </a:r>
        </a:p>
        <a:p xmlns:a="http://schemas.openxmlformats.org/drawingml/2006/main">
          <a:pPr algn="l">
            <a:buFont typeface="Arial" pitchFamily="34" charset="0"/>
            <a:buChar char="•"/>
          </a:pPr>
          <a:r>
            <a:rPr lang="en-US" sz="1200" i="0" dirty="0" smtClean="0">
              <a:solidFill>
                <a:schemeClr val="tx1">
                  <a:lumMod val="75000"/>
                </a:schemeClr>
              </a:solidFill>
            </a:rPr>
            <a:t> Helped raise money for a cause or</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i="0" dirty="0" smtClean="0">
              <a:solidFill>
                <a:schemeClr val="tx1">
                  <a:lumMod val="75000"/>
                </a:schemeClr>
              </a:solidFill>
            </a:rPr>
            <a:t> Performed volunteer work</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Participate in volunteer or community service work</a:t>
          </a:r>
          <a:endParaRPr lang="en-US" sz="1300" dirty="0">
            <a:solidFill>
              <a:schemeClr val="tx2"/>
            </a:solidFill>
          </a:endParaRP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Participate in a study abroad program</a:t>
          </a:r>
          <a:endParaRPr lang="en-US" sz="1300" dirty="0">
            <a:solidFill>
              <a:schemeClr val="tx2"/>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Discuss course content with students outside of class</a:t>
          </a:r>
          <a:endParaRPr lang="en-US" sz="13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smtClean="0"/>
          </a:p>
        </p:txBody>
      </p:sp>
    </p:spTree>
    <p:extLst>
      <p:ext uri="{BB962C8B-B14F-4D97-AF65-F5344CB8AC3E}">
        <p14:creationId xmlns:p14="http://schemas.microsoft.com/office/powerpoint/2010/main" val="1708178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10</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11</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527985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16</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smtClean="0"/>
              <a:t>This section highlights the impact of the current economi</a:t>
            </a:r>
            <a:r>
              <a:rPr lang="en-US" baseline="0" dirty="0" smtClean="0"/>
              <a:t>c situation on college choice, the sources used to cover first year educational expenses and students’ concerns about financing college.</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17</a:t>
            </a:fld>
            <a:endParaRPr lang="en-US" dirty="0" smtClean="0"/>
          </a:p>
        </p:txBody>
      </p:sp>
    </p:spTree>
    <p:extLst>
      <p:ext uri="{BB962C8B-B14F-4D97-AF65-F5344CB8AC3E}">
        <p14:creationId xmlns:p14="http://schemas.microsoft.com/office/powerpoint/2010/main" val="1725664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solidFill>
                  <a:srgbClr val="000000"/>
                </a:solidFill>
              </a:rPr>
              <a:t>The full stem for this item is: “How much of your first year’s educational expenses (room, board, tuition, and fees) do you expect to cover from </a:t>
            </a:r>
            <a:r>
              <a:rPr lang="en-US" u="sng" dirty="0" smtClean="0">
                <a:solidFill>
                  <a:srgbClr val="000000"/>
                </a:solidFill>
              </a:rPr>
              <a:t>each</a:t>
            </a:r>
            <a:r>
              <a:rPr lang="en-US" u="none" dirty="0" smtClean="0">
                <a:solidFill>
                  <a:srgbClr val="000000"/>
                </a:solidFill>
              </a:rPr>
              <a:t> of the sources</a:t>
            </a:r>
            <a:r>
              <a:rPr lang="en-US" u="none" baseline="0" dirty="0" smtClean="0">
                <a:solidFill>
                  <a:srgbClr val="000000"/>
                </a:solidFill>
              </a:rPr>
              <a:t> listed</a:t>
            </a:r>
            <a:r>
              <a:rPr lang="en-US" dirty="0" smtClean="0">
                <a:solidFill>
                  <a:srgbClr val="000000"/>
                </a:solidFill>
              </a:rPr>
              <a:t>?”</a:t>
            </a:r>
          </a:p>
          <a:p>
            <a:endParaRPr lang="en-US" dirty="0" smtClean="0">
              <a:solidFill>
                <a:srgbClr val="000000"/>
              </a:solidFill>
            </a:endParaRPr>
          </a:p>
          <a:p>
            <a:r>
              <a:rPr lang="en-US" dirty="0" smtClean="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18</a:t>
            </a:fld>
            <a:endParaRPr lang="en-US" dirty="0" smtClean="0"/>
          </a:p>
        </p:txBody>
      </p:sp>
    </p:spTree>
    <p:extLst>
      <p:ext uri="{BB962C8B-B14F-4D97-AF65-F5344CB8AC3E}">
        <p14:creationId xmlns:p14="http://schemas.microsoft.com/office/powerpoint/2010/main" val="1844139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smtClean="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smtClean="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20</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smtClean="0"/>
              <a:t>High School Experiences is measured by the Habits of Mind,</a:t>
            </a:r>
            <a:r>
              <a:rPr lang="en-US" baseline="0" dirty="0" smtClean="0"/>
              <a:t> Pluralistic Orientation, Academic Self-Concept and Civic Engagement Constructs.  Additional items examine academic preparation and health and wellness.  </a:t>
            </a:r>
            <a:endParaRPr lang="en-US" dirty="0" smtClean="0"/>
          </a:p>
          <a:p>
            <a:endParaRPr lang="en-US" b="1" dirty="0" smtClean="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21</a:t>
            </a:fld>
            <a:endParaRPr lang="en-US" dirty="0" smtClean="0"/>
          </a:p>
        </p:txBody>
      </p:sp>
    </p:spTree>
    <p:extLst>
      <p:ext uri="{BB962C8B-B14F-4D97-AF65-F5344CB8AC3E}">
        <p14:creationId xmlns:p14="http://schemas.microsoft.com/office/powerpoint/2010/main" val="1705893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a:t>
            </a:r>
            <a:r>
              <a:rPr lang="en-US" baseline="0" dirty="0" smtClean="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have had any remedial 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869642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will </a:t>
            </a:r>
            <a:r>
              <a:rPr lang="en-US" baseline="0" smtClean="0"/>
              <a:t>need any remedial </a:t>
            </a:r>
            <a:r>
              <a:rPr lang="en-US" baseline="0" dirty="0" smtClean="0"/>
              <a:t>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9009856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25</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2795945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26</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extLst>
      <p:ext uri="{BB962C8B-B14F-4D97-AF65-F5344CB8AC3E}">
        <p14:creationId xmlns:p14="http://schemas.microsoft.com/office/powerpoint/2010/main" val="15113146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27</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extLst>
      <p:ext uri="{BB962C8B-B14F-4D97-AF65-F5344CB8AC3E}">
        <p14:creationId xmlns:p14="http://schemas.microsoft.com/office/powerpoint/2010/main" val="3275926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28</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23730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smtClean="0"/>
              <a:t>The response options for these items include: “Frequently,” “Occasionally,” and “Not at All” (not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4217132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smtClean="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Many of these items are on the CIRP Freshman Survey as pre-test questions that are post-tested on the Your First College Year Survey (YFCY), Diverse Learning Environments</a:t>
            </a:r>
            <a:r>
              <a:rPr lang="en-US" baseline="0" dirty="0" smtClean="0"/>
              <a:t> Survey (DLE), and College Senior Survey (CSS). This allows for longitudinal examination of cognitive and affective growth during college.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30</a:t>
            </a:fld>
            <a:endParaRPr lang="en-US" dirty="0" smtClean="0"/>
          </a:p>
        </p:txBody>
      </p:sp>
    </p:spTree>
    <p:extLst>
      <p:ext uri="{BB962C8B-B14F-4D97-AF65-F5344CB8AC3E}">
        <p14:creationId xmlns:p14="http://schemas.microsoft.com/office/powerpoint/2010/main" val="41141998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31</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summarizes students’ expected major, planned career, whether following a Pre-Med or Pre-Law track or not, and degree</a:t>
            </a:r>
            <a:r>
              <a:rPr lang="en-US" baseline="0" dirty="0" smtClean="0"/>
              <a:t> aspirations.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33</a:t>
            </a:fld>
            <a:endParaRPr lang="en-US" dirty="0" smtClean="0"/>
          </a:p>
        </p:txBody>
      </p:sp>
    </p:spTree>
    <p:extLst>
      <p:ext uri="{BB962C8B-B14F-4D97-AF65-F5344CB8AC3E}">
        <p14:creationId xmlns:p14="http://schemas.microsoft.com/office/powerpoint/2010/main" val="36547441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The major variable</a:t>
            </a:r>
            <a:r>
              <a:rPr lang="en-US" baseline="0" dirty="0" smtClean="0"/>
              <a:t> displayed here is “MAJORA.”  </a:t>
            </a:r>
          </a:p>
          <a:p>
            <a:r>
              <a:rPr lang="en-US" baseline="0" dirty="0" smtClean="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Item 22.  Do you consider yourself: Pre-Med or Pre-Law</a:t>
            </a:r>
          </a:p>
          <a:p>
            <a:r>
              <a:rPr lang="en-US" dirty="0" smtClean="0"/>
              <a:t>Options are Yes/NO</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36</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smtClean="0"/>
              <a:t>The career variable displayed</a:t>
            </a:r>
            <a:r>
              <a:rPr lang="en-US" baseline="0" dirty="0" smtClean="0"/>
              <a:t> here is “SCAREERA.”</a:t>
            </a:r>
          </a:p>
          <a:p>
            <a:pPr eaLnBrk="1" hangingPunct="1"/>
            <a:r>
              <a:rPr lang="en-US" baseline="0" dirty="0" smtClean="0"/>
              <a:t>This variable aggregates the 47 career options on the questionnaire into 23 categories. </a:t>
            </a:r>
            <a:endParaRPr lang="en-US" dirty="0" smtClean="0"/>
          </a:p>
        </p:txBody>
      </p:sp>
    </p:spTree>
    <p:extLst>
      <p:ext uri="{BB962C8B-B14F-4D97-AF65-F5344CB8AC3E}">
        <p14:creationId xmlns:p14="http://schemas.microsoft.com/office/powerpoint/2010/main" val="41188556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37</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Items</a:t>
            </a:r>
            <a:r>
              <a:rPr lang="en-US" baseline="0" dirty="0" smtClean="0"/>
              <a:t> in this section ask students how likely they are to participate in specific activities and practices while in college. </a:t>
            </a:r>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39</a:t>
            </a:fld>
            <a:endParaRPr lang="en-US" dirty="0" smtClean="0"/>
          </a:p>
        </p:txBody>
      </p:sp>
    </p:spTree>
    <p:extLst>
      <p:ext uri="{BB962C8B-B14F-4D97-AF65-F5344CB8AC3E}">
        <p14:creationId xmlns:p14="http://schemas.microsoft.com/office/powerpoint/2010/main" val="2433293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smtClean="0"/>
              <a:t>The TFS Power Point shows individual items relevant</a:t>
            </a:r>
            <a:r>
              <a:rPr lang="en-US" sz="1000" baseline="0" dirty="0" smtClean="0"/>
              <a:t> to each category.  Responses shown for your institution and your comparison group.  Where appropriate, items are aggregated into Constructs. </a:t>
            </a:r>
            <a:endParaRPr lang="en-US" sz="1000" dirty="0" smtClean="0"/>
          </a:p>
          <a:p>
            <a:pPr algn="l"/>
            <a:endParaRPr lang="en-US" sz="1000" dirty="0" smtClean="0"/>
          </a:p>
          <a:p>
            <a:pPr algn="l"/>
            <a:r>
              <a:rPr lang="en-US" sz="1000" dirty="0" smtClean="0"/>
              <a:t>Constructs </a:t>
            </a:r>
            <a:r>
              <a:rPr lang="en-US" sz="1000" dirty="0"/>
              <a:t>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smtClean="0"/>
          </a:p>
          <a:p>
            <a:r>
              <a:rPr lang="en-US" sz="1000" dirty="0" smtClean="0"/>
              <a:t> </a:t>
            </a:r>
            <a:endParaRPr lang="en-US" sz="1000" dirty="0"/>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smtClean="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41</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42</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43</a:t>
            </a:fld>
            <a:endParaRPr lang="en-US" dirty="0"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smtClean="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2805599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8</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smtClean="0"/>
              <a:t>in general</a:t>
            </a:r>
            <a:r>
              <a:rPr lang="en-US" dirty="0" smtClean="0"/>
              <a:t>, and </a:t>
            </a:r>
            <a:r>
              <a:rPr lang="en-US" b="0" i="1" u="sng" dirty="0" smtClean="0"/>
              <a:t>your</a:t>
            </a:r>
            <a:r>
              <a:rPr lang="en-US" b="0" i="1" u="none" dirty="0" smtClean="0"/>
              <a:t> </a:t>
            </a:r>
            <a:r>
              <a:rPr lang="en-US" u="none" dirty="0" smtClean="0"/>
              <a:t>institution in specific.</a:t>
            </a:r>
            <a:endParaRPr lang="en-US" dirty="0" smtClean="0"/>
          </a:p>
          <a:p>
            <a:endParaRPr lang="en-US" b="1" dirty="0" smtClean="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9</a:t>
            </a:fld>
            <a:endParaRPr lang="en-US" dirty="0" smtClean="0"/>
          </a:p>
        </p:txBody>
      </p:sp>
    </p:spTree>
    <p:extLst>
      <p:ext uri="{BB962C8B-B14F-4D97-AF65-F5344CB8AC3E}">
        <p14:creationId xmlns:p14="http://schemas.microsoft.com/office/powerpoint/2010/main" val="370372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smtClean="0"/>
              <a:t>2013 CIRP Freshman Survey</a:t>
            </a:r>
            <a:endParaRPr lang="en-US" dirty="0"/>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dirty="0" smtClean="0"/>
              <a:t>2013 CIRP Freshman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chart" Target="../charts/chart9.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4.xml"/><Relationship Id="rId4" Type="http://schemas.openxmlformats.org/officeDocument/2006/relationships/chart" Target="../charts/chart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6.xml"/><Relationship Id="rId4" Type="http://schemas.openxmlformats.org/officeDocument/2006/relationships/chart" Target="../charts/chart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chart" Target="../charts/chart28.xml"/><Relationship Id="rId4" Type="http://schemas.openxmlformats.org/officeDocument/2006/relationships/chart" Target="../charts/chart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37.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Rutgers University-Camden</a:t>
            </a:r>
            <a:r>
              <a:rPr lang="en-US" dirty="0" smtClean="0">
                <a:solidFill>
                  <a:srgbClr val="767FAC"/>
                </a:solidFill>
              </a:rPr>
              <a:t/>
            </a:r>
            <a:br>
              <a:rPr lang="en-US" dirty="0" smtClean="0">
                <a:solidFill>
                  <a:srgbClr val="767FAC"/>
                </a:solidFill>
              </a:rPr>
            </a:br>
            <a:r>
              <a:rPr lang="en-US" dirty="0" smtClean="0">
                <a:solidFill>
                  <a:schemeClr val="accent1">
                    <a:lumMod val="50000"/>
                  </a:schemeClr>
                </a:solidFill>
              </a:rPr>
              <a:t> CIRP Freshman Survey </a:t>
            </a:r>
            <a:r>
              <a:rPr lang="en-US" dirty="0" smtClean="0">
                <a:solidFill>
                  <a:srgbClr val="767FAC"/>
                </a:solidFill>
              </a:rPr>
              <a:t/>
            </a:r>
            <a:br>
              <a:rPr lang="en-US" dirty="0" smtClean="0">
                <a:solidFill>
                  <a:srgbClr val="767FAC"/>
                </a:solidFill>
              </a:rPr>
            </a:br>
            <a:r>
              <a:rPr lang="en-US" dirty="0" smtClean="0">
                <a:solidFill>
                  <a:srgbClr val="767FAC"/>
                </a:solidFill>
              </a:rPr>
              <a:t> 2015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dirty="0">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First-time, Full-time Freshmen</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Rutgers University-Camden</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N=181</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Public 4yr Colleges-high selectivity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N=3,546</a:t>
            </a:r>
            <a:endParaRPr lang="en-US" sz="1800" b="1" dirty="0">
              <a:solidFill>
                <a:schemeClr val="tx2">
                  <a:lumMod val="50000"/>
                </a:schemeClr>
              </a:solidFill>
            </a:endParaRPr>
          </a:p>
        </p:txBody>
      </p:sp>
      <p:pic>
        <p:nvPicPr>
          <p:cNvPr id="8198" name="Picture 6"/>
          <p:cNvPicPr>
            <a:picLocks noChangeAspect="1" noChangeArrowheads="1"/>
          </p:cNvPicPr>
          <p:nvPr/>
        </p:nvPicPr>
        <p:blipFill>
          <a:blip r:embed="rId4" cstate="print"/>
          <a:srcRect/>
          <a:stretch>
            <a:fillRect/>
          </a:stretch>
        </p:blipFill>
        <p:spPr bwMode="auto">
          <a:xfrm>
            <a:off x="3671888" y="444500"/>
            <a:ext cx="1966912" cy="1612900"/>
          </a:xfrm>
          <a:prstGeom prst="rect">
            <a:avLst/>
          </a:prstGeom>
          <a:noFill/>
          <a:ln w="12700">
            <a:solidFill>
              <a:schemeClr val="tx2">
                <a:lumMod val="50000"/>
              </a:schemeClr>
            </a:solidFill>
            <a:miter lim="800000"/>
            <a:headEnd/>
            <a:tailEnd/>
          </a:ln>
        </p:spPr>
      </p:pic>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tx1">
                    <a:lumMod val="50000"/>
                  </a:schemeClr>
                </a:solidFill>
              </a:rPr>
              <a:t> College Admissions Decisions</a:t>
            </a:r>
            <a:r>
              <a:rPr lang="en-US" sz="2160" dirty="0" smtClean="0">
                <a:solidFill>
                  <a:schemeClr val="accent5">
                    <a:lumMod val="75000"/>
                  </a:schemeClr>
                </a:solidFill>
              </a:rPr>
              <a:t> </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10</a:t>
            </a:fld>
            <a:endParaRPr lang="en-US" sz="1200" dirty="0"/>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2471248275"/>
              </p:ext>
            </p:extLst>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To how many colleges </a:t>
            </a:r>
            <a:r>
              <a:rPr lang="en-US" sz="2160" b="1" i="1" u="sng" kern="0" dirty="0">
                <a:solidFill>
                  <a:srgbClr val="BDC0D2">
                    <a:lumMod val="75000"/>
                  </a:srgbClr>
                </a:solidFill>
                <a:latin typeface="Garamond"/>
                <a:ea typeface="+mj-ea"/>
                <a:cs typeface="+mj-cs"/>
              </a:rPr>
              <a:t>other than this one</a:t>
            </a:r>
            <a:r>
              <a:rPr lang="en-US" sz="2160" b="1" kern="0" dirty="0">
                <a:solidFill>
                  <a:srgbClr val="BDC0D2">
                    <a:lumMod val="75000"/>
                  </a:srgbClr>
                </a:solidFill>
                <a:latin typeface="Garamond"/>
                <a:ea typeface="+mj-ea"/>
                <a:cs typeface="+mj-cs"/>
              </a:rPr>
              <a:t> did you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apply for admission this year?</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Acceptance</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endParaRPr lang="en-US" sz="1600" dirty="0" smtClean="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11</a:t>
            </a:fld>
            <a:endParaRPr lang="en-US" dirty="0"/>
          </a:p>
        </p:txBody>
      </p:sp>
      <p:graphicFrame>
        <p:nvGraphicFramePr>
          <p:cNvPr id="7" name="Accepted by first choice"/>
          <p:cNvGraphicFramePr/>
          <p:nvPr>
            <p:extLst>
              <p:ext uri="{D42A27DB-BD31-4B8C-83A1-F6EECF244321}">
                <p14:modId xmlns:p14="http://schemas.microsoft.com/office/powerpoint/2010/main" val="644892284"/>
              </p:ext>
            </p:extLst>
          </p:nvPr>
        </p:nvGraphicFramePr>
        <p:xfrm>
          <a:off x="2286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extLst>
              <p:ext uri="{D42A27DB-BD31-4B8C-83A1-F6EECF244321}">
                <p14:modId xmlns:p14="http://schemas.microsoft.com/office/powerpoint/2010/main" val="2205255951"/>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4732"/>
          </a:xfrm>
          <a:prstGeom prst="rect">
            <a:avLst/>
          </a:prstGeom>
          <a:noFill/>
        </p:spPr>
        <p:txBody>
          <a:bodyPr wrap="square" rtlCol="0">
            <a:spAutoFit/>
          </a:bodyPr>
          <a:lstStyle/>
          <a:p>
            <a:r>
              <a:rPr lang="en-US" b="1" dirty="0" smtClean="0">
                <a:solidFill>
                  <a:schemeClr val="accent5">
                    <a:lumMod val="75000"/>
                  </a:schemeClr>
                </a:solidFill>
              </a:rPr>
              <a:t>Is this </a:t>
            </a:r>
            <a:r>
              <a:rPr lang="en-US" sz="2160" b="1" dirty="0" smtClean="0">
                <a:solidFill>
                  <a:schemeClr val="accent5">
                    <a:lumMod val="75000"/>
                  </a:schemeClr>
                </a:solidFill>
              </a:rPr>
              <a:t>college</a:t>
            </a:r>
            <a:r>
              <a:rPr lang="en-US" b="1" dirty="0" smtClean="0">
                <a:solidFill>
                  <a:schemeClr val="accent5">
                    <a:lumMod val="75000"/>
                  </a:schemeClr>
                </a:solidFill>
              </a:rPr>
              <a:t> your …</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3640577507"/>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514600" y="6211669"/>
            <a:ext cx="4724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667000" y="66294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267200" y="66294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365368416"/>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5" name="Rectangle 6"/>
          <p:cNvSpPr>
            <a:spLocks noChangeArrowheads="1"/>
          </p:cNvSpPr>
          <p:nvPr/>
        </p:nvSpPr>
        <p:spPr bwMode="auto">
          <a:xfrm>
            <a:off x="2438400" y="6019800"/>
            <a:ext cx="45720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41910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4112404786"/>
              </p:ext>
            </p:extLst>
          </p:nvPr>
        </p:nvGraphicFramePr>
        <p:xfrm>
          <a:off x="152400" y="1295400"/>
          <a:ext cx="874491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5" name="Rectangle 6"/>
          <p:cNvSpPr>
            <a:spLocks noChangeArrowheads="1"/>
          </p:cNvSpPr>
          <p:nvPr/>
        </p:nvSpPr>
        <p:spPr bwMode="auto">
          <a:xfrm>
            <a:off x="2667000" y="6019800"/>
            <a:ext cx="4343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8194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8194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419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419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93969330"/>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890672939"/>
              </p:ext>
            </p:extLst>
          </p:nvPr>
        </p:nvGraphicFramePr>
        <p:xfrm>
          <a:off x="152400" y="1524000"/>
          <a:ext cx="8744919"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16</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530475"/>
            <a:ext cx="7772400" cy="1736725"/>
          </a:xfrm>
        </p:spPr>
        <p:txBody>
          <a:bodyPr/>
          <a:lstStyle/>
          <a:p>
            <a:pPr>
              <a:defRPr/>
            </a:pPr>
            <a:r>
              <a:rPr lang="en-US" dirty="0" smtClean="0">
                <a:solidFill>
                  <a:schemeClr val="tx2">
                    <a:lumMod val="50000"/>
                  </a:schemeClr>
                </a:solidFill>
              </a:rPr>
              <a:t>Financing College</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648200"/>
            <a:ext cx="6400800" cy="1752600"/>
          </a:xfrm>
        </p:spPr>
        <p:txBody>
          <a:bodyPr/>
          <a:lstStyle/>
          <a:p>
            <a:r>
              <a:rPr lang="en-US" dirty="0" smtClean="0"/>
              <a:t>Economic factors play an important role in students’ decisions about college.</a:t>
            </a:r>
          </a:p>
          <a:p>
            <a:endParaRPr lang="en-US" sz="1600" dirty="0" smtClean="0"/>
          </a:p>
        </p:txBody>
      </p:sp>
      <p:pic>
        <p:nvPicPr>
          <p:cNvPr id="2050" name="Picture 2" descr="C:\Documents and Settings\abates\Desktop\$$.jpg"/>
          <p:cNvPicPr>
            <a:picLocks noChangeAspect="1" noChangeArrowheads="1"/>
          </p:cNvPicPr>
          <p:nvPr/>
        </p:nvPicPr>
        <p:blipFill>
          <a:blip r:embed="rId3" cstate="print"/>
          <a:srcRect/>
          <a:stretch>
            <a:fillRect/>
          </a:stretch>
        </p:blipFill>
        <p:spPr bwMode="auto">
          <a:xfrm>
            <a:off x="3505200" y="2133600"/>
            <a:ext cx="2159620" cy="1066800"/>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percentage of students with at least some funds </a:t>
            </a:r>
            <a:br>
              <a:rPr lang="en-US" sz="2160" dirty="0" smtClean="0">
                <a:solidFill>
                  <a:schemeClr val="accent5">
                    <a:lumMod val="75000"/>
                  </a:schemeClr>
                </a:solidFill>
              </a:rPr>
            </a:br>
            <a:r>
              <a:rPr lang="en-US" sz="2160" dirty="0" smtClean="0">
                <a:solidFill>
                  <a:schemeClr val="accent5">
                    <a:lumMod val="75000"/>
                  </a:schemeClr>
                </a:solidFill>
              </a:rPr>
              <a:t>from these various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18</a:t>
            </a:fld>
            <a:endParaRPr lang="en-US" dirty="0" smtClean="0"/>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1368348487"/>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b="0" kern="1200" dirty="0">
                <a:solidFill>
                  <a:schemeClr val="tx1"/>
                </a:solidFill>
              </a:rPr>
              <a:t>Did you receive any of the following forms of financial aid?</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2947660569"/>
              </p:ext>
            </p:extLst>
          </p:nvPr>
        </p:nvGraphicFramePr>
        <p:xfrm>
          <a:off x="304800" y="15240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smtClean="0">
                <a:solidFill>
                  <a:schemeClr val="tx2">
                    <a:lumMod val="50000"/>
                  </a:schemeClr>
                </a:solidFill>
              </a:rPr>
              <a:t>The CIRP Freshman Survey (TFS) collects important information on what your incoming students are like before they experience college.  Key sections of the survey examine:</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College admissions decisions</a:t>
            </a:r>
          </a:p>
          <a:p>
            <a:pPr lvl="1">
              <a:defRPr/>
            </a:pPr>
            <a:r>
              <a:rPr lang="en-US" sz="2400" dirty="0" smtClean="0">
                <a:solidFill>
                  <a:schemeClr val="tx2">
                    <a:lumMod val="75000"/>
                  </a:schemeClr>
                </a:solidFill>
              </a:rPr>
              <a:t>Financing college</a:t>
            </a:r>
          </a:p>
          <a:p>
            <a:pPr lvl="1">
              <a:defRPr/>
            </a:pPr>
            <a:r>
              <a:rPr lang="en-US" sz="2400" dirty="0" smtClean="0">
                <a:solidFill>
                  <a:schemeClr val="tx2">
                    <a:lumMod val="75000"/>
                  </a:schemeClr>
                </a:solidFill>
              </a:rPr>
              <a:t>High school experiences and behaviors</a:t>
            </a:r>
          </a:p>
          <a:p>
            <a:pPr lvl="1">
              <a:defRPr/>
            </a:pPr>
            <a:r>
              <a:rPr lang="en-US" sz="2400" dirty="0" smtClean="0">
                <a:solidFill>
                  <a:schemeClr val="tx2">
                    <a:lumMod val="75000"/>
                  </a:schemeClr>
                </a:solidFill>
              </a:rPr>
              <a:t>Knowledge, skills and abilities</a:t>
            </a:r>
          </a:p>
          <a:p>
            <a:pPr lvl="1">
              <a:defRPr/>
            </a:pPr>
            <a:r>
              <a:rPr lang="en-US" sz="2400" dirty="0" smtClean="0">
                <a:solidFill>
                  <a:schemeClr val="tx2">
                    <a:lumMod val="75000"/>
                  </a:schemeClr>
                </a:solidFill>
              </a:rPr>
              <a:t>Expectations for college-major and career</a:t>
            </a:r>
          </a:p>
          <a:p>
            <a:pPr lvl="1">
              <a:defRPr/>
            </a:pPr>
            <a:r>
              <a:rPr lang="en-US" sz="2400" dirty="0" smtClean="0">
                <a:solidFill>
                  <a:schemeClr val="tx2">
                    <a:lumMod val="75000"/>
                  </a:schemeClr>
                </a:solidFill>
              </a:rPr>
              <a:t>Expectations for college life</a:t>
            </a: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smtClean="0"/>
          </a:p>
        </p:txBody>
      </p:sp>
      <p:sp>
        <p:nvSpPr>
          <p:cNvPr id="11" name="TextBox 10"/>
          <p:cNvSpPr txBox="1"/>
          <p:nvPr/>
        </p:nvSpPr>
        <p:spPr>
          <a:xfrm>
            <a:off x="0" y="0"/>
            <a:ext cx="9144000" cy="104644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smtClean="0">
                <a:solidFill>
                  <a:schemeClr val="bg2"/>
                </a:solidFill>
                <a:latin typeface="+mj-lt"/>
              </a:rPr>
              <a:t>INCOMING FIRST YEAR STUDENTS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Do you have any concern about your ability</a:t>
            </a:r>
            <a:br>
              <a:rPr lang="en-US" sz="2160" dirty="0" smtClean="0">
                <a:solidFill>
                  <a:schemeClr val="accent5">
                    <a:lumMod val="75000"/>
                  </a:schemeClr>
                </a:solidFill>
              </a:rPr>
            </a:br>
            <a:r>
              <a:rPr lang="en-US" sz="2160" dirty="0" smtClean="0">
                <a:solidFill>
                  <a:schemeClr val="accent5">
                    <a:lumMod val="75000"/>
                  </a:schemeClr>
                </a:solidFill>
              </a:rPr>
              <a:t> to finance your college education?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20</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2471922055"/>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High School Experiences</a:t>
            </a:r>
            <a:endParaRPr lang="en-US" dirty="0">
              <a:solidFill>
                <a:schemeClr val="tx2">
                  <a:lumMod val="50000"/>
                </a:schemeClr>
              </a:solidFill>
            </a:endParaRPr>
          </a:p>
        </p:txBody>
      </p:sp>
      <p:sp>
        <p:nvSpPr>
          <p:cNvPr id="38915" name="Subtitle 6"/>
          <p:cNvSpPr>
            <a:spLocks noGrp="1"/>
          </p:cNvSpPr>
          <p:nvPr>
            <p:ph type="subTitle" sz="quarter" idx="1"/>
          </p:nvPr>
        </p:nvSpPr>
        <p:spPr>
          <a:xfrm>
            <a:off x="1371600" y="4648200"/>
            <a:ext cx="6172200" cy="1752600"/>
          </a:xfrm>
        </p:spPr>
        <p:txBody>
          <a:bodyPr/>
          <a:lstStyle/>
          <a:p>
            <a:r>
              <a:rPr lang="en-US" dirty="0" smtClean="0"/>
              <a:t>Understanding students’ established behaviors in high school helps foster skills, knowledge and abilities in the curriculum and co-curriculum.</a:t>
            </a:r>
          </a:p>
        </p:txBody>
      </p:sp>
      <p:pic>
        <p:nvPicPr>
          <p:cNvPr id="83972" name="Picture 4"/>
          <p:cNvPicPr>
            <a:picLocks noChangeAspect="1" noChangeArrowheads="1"/>
          </p:cNvPicPr>
          <p:nvPr/>
        </p:nvPicPr>
        <p:blipFill>
          <a:blip r:embed="rId3" cstate="print"/>
          <a:srcRect/>
          <a:stretch>
            <a:fillRect/>
          </a:stretch>
        </p:blipFill>
        <p:spPr bwMode="auto">
          <a:xfrm>
            <a:off x="1924050" y="1997075"/>
            <a:ext cx="5391150" cy="1050925"/>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Please mark which of the following courses you have completed?</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22</a:t>
            </a:fld>
            <a:endParaRPr lang="en-US" dirty="0"/>
          </a:p>
        </p:txBody>
      </p:sp>
      <p:graphicFrame>
        <p:nvGraphicFramePr>
          <p:cNvPr id="5" name="Course completion"/>
          <p:cNvGraphicFramePr>
            <a:graphicFrameLocks noGrp="1"/>
          </p:cNvGraphicFramePr>
          <p:nvPr>
            <p:ph idx="1"/>
            <p:extLst>
              <p:ext uri="{D42A27DB-BD31-4B8C-83A1-F6EECF244321}">
                <p14:modId xmlns:p14="http://schemas.microsoft.com/office/powerpoint/2010/main" val="2282296315"/>
              </p:ext>
            </p:extLst>
          </p:nvPr>
        </p:nvGraphicFramePr>
        <p:xfrm>
          <a:off x="0" y="1447800"/>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Had remedial"/>
          <p:cNvGraphicFramePr>
            <a:graphicFrameLocks noGrp="1"/>
          </p:cNvGraphicFramePr>
          <p:nvPr>
            <p:ph idx="1"/>
            <p:extLst>
              <p:ext uri="{D42A27DB-BD31-4B8C-83A1-F6EECF244321}">
                <p14:modId xmlns:p14="http://schemas.microsoft.com/office/powerpoint/2010/main" val="1550482791"/>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23</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a:t>Have you </a:t>
            </a:r>
            <a:r>
              <a:rPr lang="en-US" b="1" i="1" u="sng" dirty="0" smtClean="0"/>
              <a:t>had</a:t>
            </a:r>
            <a:r>
              <a:rPr lang="en-US" b="1" dirty="0" smtClean="0"/>
              <a:t> any special tutoring or remedial work in any of the following subjects?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will need remedial"/>
          <p:cNvGraphicFramePr>
            <a:graphicFrameLocks noGrp="1"/>
          </p:cNvGraphicFramePr>
          <p:nvPr>
            <p:ph idx="1"/>
            <p:extLst>
              <p:ext uri="{D42A27DB-BD31-4B8C-83A1-F6EECF244321}">
                <p14:modId xmlns:p14="http://schemas.microsoft.com/office/powerpoint/2010/main" val="1332994611"/>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24</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smtClean="0"/>
              <a:t>Do you feel you </a:t>
            </a:r>
            <a:r>
              <a:rPr lang="en-US" b="1" i="1" u="sng" dirty="0" smtClean="0"/>
              <a:t>will need</a:t>
            </a:r>
            <a:r>
              <a:rPr lang="en-US" b="1" dirty="0" smtClean="0"/>
              <a:t> any special tutoring or remedial work in any of the following subjects?</a:t>
            </a:r>
            <a:endParaRPr lang="en-US" dirty="0"/>
          </a:p>
        </p:txBody>
      </p:sp>
    </p:spTree>
    <p:extLst>
      <p:ext uri="{BB962C8B-B14F-4D97-AF65-F5344CB8AC3E}">
        <p14:creationId xmlns:p14="http://schemas.microsoft.com/office/powerpoint/2010/main" val="516091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25</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smtClean="0">
                <a:solidFill>
                  <a:srgbClr val="7680AC">
                    <a:lumMod val="75000"/>
                  </a:srgbClr>
                </a:solidFill>
              </a:rPr>
              <a:t> </a:t>
            </a:r>
            <a:r>
              <a:rPr lang="en-US" sz="1200" dirty="0">
                <a:solidFill>
                  <a:schemeClr val="tx2"/>
                </a:solidFill>
              </a:rPr>
              <a:t>Your </a:t>
            </a:r>
            <a:r>
              <a:rPr lang="en-US" sz="1200" dirty="0" smtClean="0">
                <a:solidFill>
                  <a:schemeClr val="tx2"/>
                </a:solidFill>
              </a:rPr>
              <a:t>Institution       Comparison </a:t>
            </a:r>
            <a:r>
              <a:rPr lang="en-US" sz="1200" dirty="0">
                <a:solidFill>
                  <a:schemeClr val="tx2"/>
                </a:solidFill>
              </a:rPr>
              <a:t>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1453605353"/>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7176" name="TextBox 1"/>
          <p:cNvSpPr txBox="1">
            <a:spLocks noChangeArrowheads="1"/>
          </p:cNvSpPr>
          <p:nvPr/>
        </p:nvSpPr>
        <p:spPr bwMode="auto">
          <a:xfrm>
            <a:off x="5791200" y="1828800"/>
            <a:ext cx="2971800" cy="3505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2">
                    <a:lumMod val="75000"/>
                  </a:schemeClr>
                </a:solidFill>
              </a:rPr>
              <a:t> Support your opinion with logical argument</a:t>
            </a:r>
          </a:p>
          <a:p>
            <a:pPr>
              <a:buFont typeface="Arial" charset="0"/>
              <a:buChar char="•"/>
              <a:defRPr/>
            </a:pPr>
            <a:r>
              <a:rPr lang="en-US" sz="1200" dirty="0">
                <a:solidFill>
                  <a:schemeClr val="tx2">
                    <a:lumMod val="75000"/>
                  </a:schemeClr>
                </a:solidFill>
              </a:rPr>
              <a:t> Seek solutions to problems and explain them</a:t>
            </a:r>
          </a:p>
          <a:p>
            <a:pPr>
              <a:defRPr/>
            </a:pPr>
            <a:r>
              <a:rPr lang="en-US" sz="1200" dirty="0">
                <a:solidFill>
                  <a:schemeClr val="tx2">
                    <a:lumMod val="75000"/>
                  </a:schemeClr>
                </a:solidFill>
              </a:rPr>
              <a:t>  to others</a:t>
            </a:r>
          </a:p>
          <a:p>
            <a:pPr>
              <a:buFont typeface="Arial" charset="0"/>
              <a:buChar char="•"/>
              <a:defRPr/>
            </a:pPr>
            <a:r>
              <a:rPr lang="en-US" sz="1200" dirty="0">
                <a:solidFill>
                  <a:schemeClr val="tx2">
                    <a:lumMod val="75000"/>
                  </a:schemeClr>
                </a:solidFill>
              </a:rPr>
              <a:t> Seek alternative solutions to a problem</a:t>
            </a:r>
          </a:p>
          <a:p>
            <a:pPr>
              <a:buFont typeface="Arial" charset="0"/>
              <a:buChar char="•"/>
              <a:defRPr/>
            </a:pPr>
            <a:r>
              <a:rPr lang="en-US" sz="1200" dirty="0">
                <a:solidFill>
                  <a:schemeClr val="tx2">
                    <a:lumMod val="75000"/>
                  </a:schemeClr>
                </a:solidFill>
              </a:rPr>
              <a:t> Evaluate the quality or reliability of</a:t>
            </a:r>
          </a:p>
          <a:p>
            <a:pPr>
              <a:defRPr/>
            </a:pPr>
            <a:r>
              <a:rPr lang="en-US" sz="1200" dirty="0">
                <a:solidFill>
                  <a:schemeClr val="tx2">
                    <a:lumMod val="75000"/>
                  </a:schemeClr>
                </a:solidFill>
              </a:rPr>
              <a:t>  information you received</a:t>
            </a:r>
          </a:p>
          <a:p>
            <a:pPr>
              <a:buFont typeface="Arial" charset="0"/>
              <a:buChar char="•"/>
              <a:defRPr/>
            </a:pPr>
            <a:r>
              <a:rPr lang="en-US" sz="1200" dirty="0">
                <a:solidFill>
                  <a:schemeClr val="tx2">
                    <a:lumMod val="75000"/>
                  </a:schemeClr>
                </a:solidFill>
              </a:rPr>
              <a:t> Ask questions in class</a:t>
            </a:r>
          </a:p>
          <a:p>
            <a:pPr>
              <a:buFont typeface="Arial" charset="0"/>
              <a:buChar char="•"/>
              <a:defRPr/>
            </a:pPr>
            <a:r>
              <a:rPr lang="en-US" sz="1200" dirty="0">
                <a:solidFill>
                  <a:schemeClr val="tx2">
                    <a:lumMod val="75000"/>
                  </a:schemeClr>
                </a:solidFill>
              </a:rPr>
              <a:t> Take a risk because you felt you had more to</a:t>
            </a:r>
          </a:p>
          <a:p>
            <a:pPr>
              <a:defRPr/>
            </a:pPr>
            <a:r>
              <a:rPr lang="en-US" sz="1200" dirty="0">
                <a:solidFill>
                  <a:schemeClr val="tx2">
                    <a:lumMod val="75000"/>
                  </a:schemeClr>
                </a:solidFill>
              </a:rPr>
              <a:t>  gain</a:t>
            </a:r>
          </a:p>
          <a:p>
            <a:pPr>
              <a:buFont typeface="Arial" charset="0"/>
              <a:buChar char="•"/>
              <a:defRPr/>
            </a:pPr>
            <a:r>
              <a:rPr lang="en-US" sz="1200" dirty="0">
                <a:solidFill>
                  <a:schemeClr val="tx2">
                    <a:lumMod val="75000"/>
                  </a:schemeClr>
                </a:solidFill>
              </a:rPr>
              <a:t> Seek feedback on academic work </a:t>
            </a:r>
          </a:p>
          <a:p>
            <a:pPr>
              <a:buFont typeface="Arial" charset="0"/>
              <a:buChar char="•"/>
              <a:defRPr/>
            </a:pPr>
            <a:r>
              <a:rPr lang="en-US" sz="1200" dirty="0">
                <a:solidFill>
                  <a:schemeClr val="tx2">
                    <a:lumMod val="75000"/>
                  </a:schemeClr>
                </a:solidFill>
              </a:rPr>
              <a:t> Explore topics on your own, even though it</a:t>
            </a:r>
          </a:p>
          <a:p>
            <a:pPr>
              <a:defRPr/>
            </a:pPr>
            <a:r>
              <a:rPr lang="en-US" sz="1200" dirty="0">
                <a:solidFill>
                  <a:schemeClr val="tx2">
                    <a:lumMod val="75000"/>
                  </a:schemeClr>
                </a:solidFill>
              </a:rPr>
              <a:t>  was not required for a class</a:t>
            </a:r>
          </a:p>
          <a:p>
            <a:pPr>
              <a:buFont typeface="Arial" charset="0"/>
              <a:buChar char="•"/>
              <a:defRPr/>
            </a:pPr>
            <a:r>
              <a:rPr lang="en-US" sz="1200" dirty="0">
                <a:solidFill>
                  <a:schemeClr val="tx2">
                    <a:lumMod val="75000"/>
                  </a:schemeClr>
                </a:solidFill>
              </a:rPr>
              <a:t> Accept mistakes as part of the learning</a:t>
            </a:r>
          </a:p>
          <a:p>
            <a:pPr>
              <a:defRPr/>
            </a:pPr>
            <a:r>
              <a:rPr lang="en-US" sz="1200" dirty="0">
                <a:solidFill>
                  <a:schemeClr val="tx2">
                    <a:lumMod val="75000"/>
                  </a:schemeClr>
                </a:solidFill>
              </a:rPr>
              <a:t>  process</a:t>
            </a:r>
          </a:p>
          <a:p>
            <a:pPr>
              <a:buFont typeface="Arial" charset="0"/>
              <a:buChar char="•"/>
              <a:defRPr/>
            </a:pPr>
            <a:r>
              <a:rPr lang="en-US" sz="1200" dirty="0">
                <a:solidFill>
                  <a:schemeClr val="tx2">
                    <a:lumMod val="75000"/>
                  </a:schemeClr>
                </a:solidFill>
              </a:rPr>
              <a:t> Revise your papers to improve your writing</a:t>
            </a:r>
          </a:p>
          <a:p>
            <a:pPr>
              <a:buFont typeface="Arial" charset="0"/>
              <a:buChar char="•"/>
              <a:defRPr/>
            </a:pPr>
            <a:r>
              <a:rPr lang="en-US" sz="1200" dirty="0">
                <a:solidFill>
                  <a:schemeClr val="tx2">
                    <a:lumMod val="75000"/>
                  </a:schemeClr>
                </a:solidFill>
              </a:rPr>
              <a:t> Look up scientific research articles and</a:t>
            </a:r>
          </a:p>
          <a:p>
            <a:pPr>
              <a:defRPr/>
            </a:pPr>
            <a:r>
              <a:rPr lang="en-US" sz="1200" dirty="0">
                <a:solidFill>
                  <a:schemeClr val="tx2">
                    <a:lumMod val="75000"/>
                  </a:schemeClr>
                </a:solidFill>
              </a:rPr>
              <a:t>  resources</a:t>
            </a:r>
          </a:p>
          <a:p>
            <a:pPr>
              <a:defRPr/>
            </a:pPr>
            <a:endParaRPr lang="en-US" sz="1200" dirty="0">
              <a:solidFill>
                <a:schemeClr val="tx2">
                  <a:lumMod val="75000"/>
                </a:schemeClr>
              </a:solidFill>
            </a:endParaRPr>
          </a:p>
          <a:p>
            <a:pPr>
              <a:buFont typeface="Arial" charset="0"/>
              <a:buChar char="•"/>
              <a:defRPr/>
            </a:pPr>
            <a:endParaRPr lang="en-US" sz="1200" dirty="0">
              <a:solidFill>
                <a:schemeClr val="tx2">
                  <a:lumMod val="75000"/>
                </a:schemeClr>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3904923763"/>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8194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 beliefs</a:t>
            </a:r>
          </a:p>
          <a:p>
            <a:pPr>
              <a:buFont typeface="Arial" charset="0"/>
              <a:buChar char="•"/>
              <a:defRPr/>
            </a:pPr>
            <a:r>
              <a:rPr lang="en-US" sz="1200" dirty="0">
                <a:solidFill>
                  <a:schemeClr val="tx1">
                    <a:lumMod val="75000"/>
                  </a:schemeClr>
                </a:solidFill>
              </a:rPr>
              <a:t> Ability to work cooperatively with diverse</a:t>
            </a:r>
          </a:p>
          <a:p>
            <a:pPr>
              <a:defRPr/>
            </a:pPr>
            <a:r>
              <a:rPr lang="en-US" sz="1200" dirty="0">
                <a:solidFill>
                  <a:schemeClr val="tx1">
                    <a:lumMod val="75000"/>
                  </a:schemeClr>
                </a:solidFill>
              </a:rPr>
              <a:t>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a:solidFill>
                  <a:schemeClr val="tx1">
                    <a:lumMod val="75000"/>
                  </a:schemeClr>
                </a:solidFill>
              </a:rPr>
              <a:t> Openness to having my views challenged</a:t>
            </a:r>
          </a:p>
          <a:p>
            <a:pPr>
              <a:buFont typeface="Arial" charset="0"/>
              <a:buChar char="•"/>
              <a:defRPr/>
            </a:pPr>
            <a:r>
              <a:rPr lang="en-US" sz="1200" dirty="0">
                <a:solidFill>
                  <a:schemeClr val="tx1">
                    <a:lumMod val="75000"/>
                  </a:schemeClr>
                </a:solidFill>
              </a:rPr>
              <a:t> Ability to see the world from someone</a:t>
            </a:r>
          </a:p>
          <a:p>
            <a:pPr>
              <a:defRPr/>
            </a:pPr>
            <a:r>
              <a:rPr lang="en-US" sz="1200" dirty="0">
                <a:solidFill>
                  <a:schemeClr val="tx1">
                    <a:lumMod val="75000"/>
                  </a:schemeClr>
                </a:solidFill>
              </a:rPr>
              <a:t>   else's perspective</a:t>
            </a:r>
          </a:p>
          <a:p>
            <a:pP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27</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7856715"/>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a:solidFill>
                  <a:schemeClr val="tx1">
                    <a:lumMod val="75000"/>
                  </a:schemeClr>
                </a:solidFill>
              </a:rPr>
              <a:t> Self-rated mathematical ability</a:t>
            </a:r>
          </a:p>
          <a:p>
            <a:pPr algn="just">
              <a:buFont typeface="Arial" charset="0"/>
              <a:buChar char="•"/>
              <a:defRPr/>
            </a:pPr>
            <a:r>
              <a:rPr lang="en-US" sz="1200" dirty="0">
                <a:solidFill>
                  <a:schemeClr val="tx1">
                    <a:lumMod val="75000"/>
                  </a:schemeClr>
                </a:solidFill>
              </a:rPr>
              <a:t> Self-rated self-confidence (intellectual)</a:t>
            </a:r>
          </a:p>
          <a:p>
            <a:pPr algn="just">
              <a:buFont typeface="Arial" charset="0"/>
              <a:buChar char="•"/>
              <a:defRPr/>
            </a:pPr>
            <a:r>
              <a:rPr lang="en-US" sz="1200" dirty="0">
                <a:solidFill>
                  <a:schemeClr val="tx1">
                    <a:lumMod val="75000"/>
                  </a:schemeClr>
                </a:solidFill>
              </a:rPr>
              <a:t> Self-rated drive to achieve</a:t>
            </a:r>
            <a:endParaRPr lang="en-US" sz="1200" dirty="0">
              <a:solidFill>
                <a:schemeClr val="tx2">
                  <a:lumMod val="75000"/>
                </a:schemeClr>
              </a:solidFill>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a:t>
            </a:r>
            <a:r>
              <a:rPr lang="en-US" sz="1600" b="1" kern="0" dirty="0" smtClean="0">
                <a:latin typeface="+mj-lt"/>
                <a:ea typeface="+mj-ea"/>
                <a:cs typeface="+mj-cs"/>
              </a:rPr>
              <a:t>by encouraging </a:t>
            </a:r>
            <a:r>
              <a:rPr lang="en-US" sz="1600" b="1" kern="0" dirty="0">
                <a:latin typeface="+mj-lt"/>
                <a:ea typeface="+mj-ea"/>
                <a:cs typeface="+mj-cs"/>
              </a:rPr>
              <a:t>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a:t>
            </a:r>
            <a:endParaRPr lang="en-US" sz="1600" b="1" kern="0" dirty="0" smtClean="0">
              <a:solidFill>
                <a:srgbClr val="7680AC"/>
              </a:solidFill>
              <a:latin typeface="+mj-lt"/>
              <a:ea typeface="+mj-ea"/>
              <a:cs typeface="+mj-cs"/>
            </a:endParaRPr>
          </a:p>
          <a:p>
            <a:pPr algn="ctr" eaLnBrk="1" hangingPunct="1">
              <a:defRPr/>
            </a:pPr>
            <a:r>
              <a:rPr lang="en-US" sz="1600" b="1" kern="0" dirty="0" smtClean="0">
                <a:solidFill>
                  <a:srgbClr val="7680AC"/>
                </a:solidFill>
                <a:latin typeface="+mj-lt"/>
                <a:ea typeface="+mj-ea"/>
                <a:cs typeface="+mj-cs"/>
              </a:rPr>
              <a:t>of </a:t>
            </a:r>
            <a:r>
              <a:rPr lang="en-US" sz="1600" b="1" kern="0" dirty="0">
                <a:solidFill>
                  <a:srgbClr val="7680AC"/>
                </a:solidFill>
                <a:latin typeface="+mj-lt"/>
                <a:ea typeface="+mj-ea"/>
                <a:cs typeface="+mj-cs"/>
              </a:rPr>
              <a:t>students’ beliefs about their abilities and confidence in academic environments.</a:t>
            </a:r>
            <a:endParaRPr lang="en-US" sz="1600" b="1" kern="0" dirty="0">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3529432223"/>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01914" y="6019800"/>
            <a:ext cx="2668359" cy="276999"/>
          </a:xfrm>
          <a:prstGeom prst="rect">
            <a:avLst/>
          </a:prstGeom>
          <a:noFill/>
          <a:ln w="9525">
            <a:noFill/>
            <a:miter lim="800000"/>
            <a:headEnd/>
            <a:tailEnd/>
          </a:ln>
        </p:spPr>
        <p:txBody>
          <a:bodyPr wrap="none">
            <a:spAutoFit/>
          </a:bodyPr>
          <a:lstStyle/>
          <a:p>
            <a:pPr algn="ctr">
              <a:defRPr/>
            </a:pPr>
            <a:r>
              <a:rPr lang="en-US" sz="1200" dirty="0" smtClean="0">
                <a:solidFill>
                  <a:schemeClr val="tx2">
                    <a:lumMod val="75000"/>
                  </a:schemeClr>
                </a:solidFill>
              </a:rPr>
              <a:t>  Your </a:t>
            </a:r>
            <a:r>
              <a:rPr lang="en-US" sz="1200" dirty="0">
                <a:solidFill>
                  <a:schemeClr val="tx2">
                    <a:lumMod val="75000"/>
                  </a:schemeClr>
                </a:solidFill>
              </a:rPr>
              <a:t>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28</a:t>
            </a:fld>
            <a:endParaRPr lang="en-US" dirty="0"/>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29</a:t>
            </a:fld>
            <a:endParaRPr lang="en-US" dirty="0" smtClean="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smtClean="0">
                <a:solidFill>
                  <a:schemeClr val="tx1">
                    <a:lumMod val="50000"/>
                  </a:schemeClr>
                </a:solidFill>
              </a:rPr>
              <a:t>Health and Wellness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Students’ physical and emotional well-being can affect many important aspects of the student experience including academic performance and persistence. These items gauge student behaviors, attitudes and experiences related to health and wellness.</a:t>
            </a:r>
            <a:endParaRPr lang="en-US" sz="1600" dirty="0" smtClean="0">
              <a:solidFill>
                <a:schemeClr val="tx1"/>
              </a:solidFill>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3482834056"/>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overwhelmed by all you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depressed</a:t>
            </a:r>
          </a:p>
        </p:txBody>
      </p:sp>
      <p:sp>
        <p:nvSpPr>
          <p:cNvPr id="14" name="Rectangle 6"/>
          <p:cNvSpPr>
            <a:spLocks noChangeArrowheads="1"/>
          </p:cNvSpPr>
          <p:nvPr/>
        </p:nvSpPr>
        <p:spPr bwMode="auto">
          <a:xfrm>
            <a:off x="3276600" y="5943600"/>
            <a:ext cx="2895600" cy="646113"/>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Comparison Group</a:t>
            </a:r>
          </a:p>
          <a:p>
            <a:pPr>
              <a:defRPr/>
            </a:pPr>
            <a:r>
              <a:rPr lang="en-US" sz="1200" b="1" dirty="0"/>
              <a:t>     </a:t>
            </a:r>
            <a:r>
              <a:rPr lang="en-US" sz="1200" dirty="0"/>
              <a:t>Frequently                  </a:t>
            </a:r>
            <a:r>
              <a:rPr lang="en-US" sz="1200" dirty="0" smtClean="0"/>
              <a:t>  Frequently</a:t>
            </a:r>
            <a:endParaRPr lang="en-US" sz="1200" dirty="0"/>
          </a:p>
          <a:p>
            <a:pPr>
              <a:defRPr/>
            </a:pPr>
            <a:r>
              <a:rPr lang="en-US" sz="1200" dirty="0"/>
              <a:t>     Occasionally               </a:t>
            </a:r>
            <a:r>
              <a:rPr lang="en-US" sz="1200" dirty="0" smtClean="0"/>
              <a:t>  Occasionally</a:t>
            </a:r>
            <a:endParaRPr lang="en-US" sz="1200" dirty="0"/>
          </a:p>
        </p:txBody>
      </p:sp>
      <p:sp>
        <p:nvSpPr>
          <p:cNvPr id="17" name="Rectangle 16"/>
          <p:cNvSpPr/>
          <p:nvPr/>
        </p:nvSpPr>
        <p:spPr bwMode="auto">
          <a:xfrm>
            <a:off x="34290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chemeClr val="tx2">
                    <a:lumMod val="50000"/>
                  </a:schemeClr>
                </a:solidFill>
              </a:rPr>
              <a:t>Table of Contents</a:t>
            </a:r>
          </a:p>
        </p:txBody>
      </p:sp>
      <p:sp>
        <p:nvSpPr>
          <p:cNvPr id="8" name="Content Placeholder 7"/>
          <p:cNvSpPr>
            <a:spLocks noGrp="1"/>
          </p:cNvSpPr>
          <p:nvPr>
            <p:ph idx="1"/>
          </p:nvPr>
        </p:nvSpPr>
        <p:spPr>
          <a:xfrm>
            <a:off x="1371600" y="1295400"/>
            <a:ext cx="7162800" cy="4724400"/>
          </a:xfrm>
        </p:spPr>
        <p:txBody>
          <a:bodyPr numCol="2"/>
          <a:lstStyle/>
          <a:p>
            <a:pPr eaLnBrk="1" hangingPunct="1">
              <a:spcBef>
                <a:spcPts val="400"/>
              </a:spcBef>
              <a:buClr>
                <a:srgbClr val="7680AC"/>
              </a:buClr>
              <a:buNone/>
              <a:defRPr/>
            </a:pPr>
            <a:r>
              <a:rPr lang="en-US" sz="1600" u="sng" dirty="0" smtClean="0">
                <a:solidFill>
                  <a:schemeClr val="tx2">
                    <a:lumMod val="50000"/>
                  </a:schemeClr>
                </a:solidFill>
              </a:rPr>
              <a:t>Demographics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Sex and Race/Ethnicity</a:t>
            </a:r>
          </a:p>
          <a:p>
            <a:pPr eaLnBrk="1" hangingPunct="1">
              <a:spcBef>
                <a:spcPts val="400"/>
              </a:spcBef>
              <a:buClr>
                <a:srgbClr val="7680AC"/>
              </a:buClr>
              <a:buNone/>
              <a:defRPr/>
            </a:pPr>
            <a:r>
              <a:rPr lang="en-US" sz="1400" dirty="0" smtClean="0">
                <a:solidFill>
                  <a:srgbClr val="767FAC"/>
                </a:solidFill>
              </a:rPr>
              <a:t>   Distance from Home</a:t>
            </a:r>
          </a:p>
          <a:p>
            <a:pPr eaLnBrk="1" hangingPunct="1">
              <a:spcBef>
                <a:spcPts val="400"/>
              </a:spcBef>
              <a:buClr>
                <a:srgbClr val="7680AC"/>
              </a:buClr>
              <a:buNone/>
              <a:defRPr/>
            </a:pPr>
            <a:r>
              <a:rPr lang="en-US" sz="1400" dirty="0" smtClean="0">
                <a:solidFill>
                  <a:srgbClr val="767FAC"/>
                </a:solidFill>
              </a:rPr>
              <a:t>   Type of High School</a:t>
            </a:r>
          </a:p>
          <a:p>
            <a:pPr eaLnBrk="1" hangingPunct="1">
              <a:spcBef>
                <a:spcPts val="400"/>
              </a:spcBef>
              <a:buClr>
                <a:srgbClr val="7680AC"/>
              </a:buClr>
              <a:buNone/>
              <a:defRPr/>
            </a:pPr>
            <a:r>
              <a:rPr lang="en-US" sz="1400" dirty="0" smtClean="0">
                <a:solidFill>
                  <a:srgbClr val="767FAC"/>
                </a:solidFill>
              </a:rPr>
              <a:t>   </a:t>
            </a: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College Admissions Decisions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College Applications</a:t>
            </a:r>
          </a:p>
          <a:p>
            <a:pPr eaLnBrk="1" hangingPunct="1">
              <a:spcBef>
                <a:spcPts val="400"/>
              </a:spcBef>
              <a:buClr>
                <a:srgbClr val="7680AC"/>
              </a:buClr>
              <a:buNone/>
              <a:defRPr/>
            </a:pPr>
            <a:r>
              <a:rPr lang="en-US" sz="1400" dirty="0" smtClean="0">
                <a:solidFill>
                  <a:srgbClr val="767FAC"/>
                </a:solidFill>
              </a:rPr>
              <a:t>   Accepted/Attending First Choice</a:t>
            </a:r>
          </a:p>
          <a:p>
            <a:pPr eaLnBrk="1" hangingPunct="1">
              <a:spcBef>
                <a:spcPts val="400"/>
              </a:spcBef>
              <a:buClr>
                <a:srgbClr val="7680AC"/>
              </a:buClr>
              <a:buNone/>
              <a:defRPr/>
            </a:pPr>
            <a:r>
              <a:rPr lang="en-US" sz="1400" dirty="0" smtClean="0">
                <a:solidFill>
                  <a:srgbClr val="767FAC"/>
                </a:solidFill>
              </a:rPr>
              <a:t>   Reasons for Attending College</a:t>
            </a:r>
          </a:p>
          <a:p>
            <a:pPr eaLnBrk="1" hangingPunct="1">
              <a:spcBef>
                <a:spcPts val="400"/>
              </a:spcBef>
              <a:buClr>
                <a:srgbClr val="7680AC"/>
              </a:buClr>
              <a:buNone/>
              <a:defRPr/>
            </a:pPr>
            <a:r>
              <a:rPr lang="en-US" sz="1400" dirty="0" smtClean="0">
                <a:solidFill>
                  <a:srgbClr val="767FAC"/>
                </a:solidFill>
              </a:rPr>
              <a:t>   Reasons for Attending </a:t>
            </a:r>
            <a:r>
              <a:rPr lang="en-US" sz="1400" i="1" u="sng" dirty="0" smtClean="0">
                <a:solidFill>
                  <a:srgbClr val="767FAC"/>
                </a:solidFill>
              </a:rPr>
              <a:t>This</a:t>
            </a:r>
            <a:r>
              <a:rPr lang="en-US" sz="1400" dirty="0" smtClean="0">
                <a:solidFill>
                  <a:srgbClr val="767FAC"/>
                </a:solidFill>
              </a:rPr>
              <a:t> College</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Financing College</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Economic Situation</a:t>
            </a:r>
          </a:p>
          <a:p>
            <a:pPr eaLnBrk="1" hangingPunct="1">
              <a:spcBef>
                <a:spcPts val="400"/>
              </a:spcBef>
              <a:buClr>
                <a:srgbClr val="7680AC"/>
              </a:buClr>
              <a:buNone/>
              <a:defRPr/>
            </a:pPr>
            <a:r>
              <a:rPr lang="en-US" sz="1400" dirty="0" smtClean="0">
                <a:solidFill>
                  <a:srgbClr val="767FAC"/>
                </a:solidFill>
              </a:rPr>
              <a:t>   Educational Expenses</a:t>
            </a:r>
          </a:p>
          <a:p>
            <a:pPr eaLnBrk="1" hangingPunct="1">
              <a:spcBef>
                <a:spcPts val="400"/>
              </a:spcBef>
              <a:buClr>
                <a:srgbClr val="7680AC"/>
              </a:buClr>
              <a:buNone/>
              <a:defRPr/>
            </a:pPr>
            <a:r>
              <a:rPr lang="en-US" sz="1400" dirty="0" smtClean="0">
                <a:solidFill>
                  <a:srgbClr val="767FAC"/>
                </a:solidFill>
              </a:rPr>
              <a:t>   Ability to Finance Education </a:t>
            </a: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High School Experience</a:t>
            </a:r>
          </a:p>
          <a:p>
            <a:pPr eaLnBrk="1" hangingPunct="1">
              <a:spcBef>
                <a:spcPts val="400"/>
              </a:spcBef>
              <a:buClr>
                <a:srgbClr val="7680AC"/>
              </a:buClr>
              <a:buNone/>
              <a:defRPr/>
            </a:pPr>
            <a:r>
              <a:rPr lang="en-US" sz="1400" b="0" dirty="0" smtClean="0">
                <a:solidFill>
                  <a:schemeClr val="tx2">
                    <a:lumMod val="50000"/>
                  </a:schemeClr>
                </a:solidFill>
              </a:rPr>
              <a:t>   </a:t>
            </a:r>
            <a:r>
              <a:rPr lang="en-US" sz="1400" dirty="0" smtClean="0">
                <a:solidFill>
                  <a:srgbClr val="767FAC"/>
                </a:solidFill>
              </a:rPr>
              <a:t>Academic Preparation</a:t>
            </a:r>
          </a:p>
          <a:p>
            <a:pPr eaLnBrk="1" hangingPunct="1">
              <a:spcBef>
                <a:spcPts val="400"/>
              </a:spcBef>
              <a:buClr>
                <a:srgbClr val="7680AC"/>
              </a:buClr>
              <a:buNone/>
              <a:defRPr/>
            </a:pPr>
            <a:r>
              <a:rPr lang="en-US" sz="1400" dirty="0" smtClean="0">
                <a:solidFill>
                  <a:srgbClr val="767FAC"/>
                </a:solidFill>
              </a:rPr>
              <a:t>   Habits of Mind Construct</a:t>
            </a:r>
          </a:p>
          <a:p>
            <a:pPr eaLnBrk="1" hangingPunct="1">
              <a:spcBef>
                <a:spcPts val="400"/>
              </a:spcBef>
              <a:buClr>
                <a:srgbClr val="7680AC"/>
              </a:buClr>
              <a:buNone/>
              <a:defRPr/>
            </a:pPr>
            <a:r>
              <a:rPr lang="en-US" sz="1400" dirty="0" smtClean="0">
                <a:solidFill>
                  <a:srgbClr val="767FAC"/>
                </a:solidFill>
              </a:rPr>
              <a:t>   Pluralistic Orientation</a:t>
            </a:r>
          </a:p>
          <a:p>
            <a:pPr eaLnBrk="1" hangingPunct="1">
              <a:spcBef>
                <a:spcPts val="400"/>
              </a:spcBef>
              <a:buClr>
                <a:srgbClr val="7680AC"/>
              </a:buClr>
              <a:buNone/>
              <a:defRPr/>
            </a:pPr>
            <a:r>
              <a:rPr lang="en-US" sz="1400" dirty="0" smtClean="0">
                <a:solidFill>
                  <a:srgbClr val="767FAC"/>
                </a:solidFill>
              </a:rPr>
              <a:t>   Academic Self-Concept</a:t>
            </a:r>
          </a:p>
          <a:p>
            <a:pPr eaLnBrk="1" hangingPunct="1">
              <a:spcBef>
                <a:spcPts val="400"/>
              </a:spcBef>
              <a:buClr>
                <a:srgbClr val="7680AC"/>
              </a:buClr>
              <a:buNone/>
              <a:defRPr/>
            </a:pPr>
            <a:r>
              <a:rPr lang="en-US" sz="1400" dirty="0" smtClean="0">
                <a:solidFill>
                  <a:srgbClr val="767FAC"/>
                </a:solidFill>
              </a:rPr>
              <a:t>   Civic Engagement</a:t>
            </a:r>
          </a:p>
          <a:p>
            <a:pPr eaLnBrk="1" hangingPunct="1">
              <a:spcBef>
                <a:spcPts val="400"/>
              </a:spcBef>
              <a:buClr>
                <a:srgbClr val="7680AC"/>
              </a:buClr>
              <a:buNone/>
              <a:defRPr/>
            </a:pPr>
            <a:r>
              <a:rPr lang="en-US" sz="1400" dirty="0" smtClean="0">
                <a:solidFill>
                  <a:srgbClr val="767FAC"/>
                </a:solidFill>
              </a:rPr>
              <a:t>   Health and Wellness</a:t>
            </a:r>
          </a:p>
          <a:p>
            <a:pPr lvl="1" eaLnBrk="1" hangingPunct="1">
              <a:spcBef>
                <a:spcPts val="400"/>
              </a:spcBef>
              <a:buClr>
                <a:srgbClr val="7680AC"/>
              </a:buClr>
              <a:buNone/>
              <a:defRPr/>
            </a:pPr>
            <a:endParaRPr lang="en-US" sz="1800" dirty="0" smtClean="0">
              <a:solidFill>
                <a:srgbClr val="767FAC"/>
              </a:solidFill>
            </a:endParaRPr>
          </a:p>
          <a:p>
            <a:pPr eaLnBrk="1" hangingPunct="1">
              <a:spcBef>
                <a:spcPct val="30000"/>
              </a:spcBef>
              <a:buClr>
                <a:srgbClr val="7680AC"/>
              </a:buClr>
              <a:buNone/>
              <a:defRPr/>
            </a:pPr>
            <a:r>
              <a:rPr lang="en-US" sz="1600" u="sng" dirty="0" smtClean="0">
                <a:solidFill>
                  <a:schemeClr val="bg1"/>
                </a:solidFill>
              </a:rPr>
              <a:t>Knowledge, Skills and Abilities</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a:t>
            </a:r>
          </a:p>
          <a:p>
            <a:pPr eaLnBrk="1" hangingPunct="1">
              <a:spcBef>
                <a:spcPct val="30000"/>
              </a:spcBef>
              <a:buClr>
                <a:srgbClr val="7680AC"/>
              </a:buClr>
              <a:buNone/>
              <a:defRPr/>
            </a:pPr>
            <a:r>
              <a:rPr lang="en-US" sz="1600" u="sng" dirty="0" smtClean="0">
                <a:solidFill>
                  <a:schemeClr val="tx2">
                    <a:lumMod val="50000"/>
                  </a:schemeClr>
                </a:solidFill>
              </a:rPr>
              <a:t>Major and Career</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 Life</a:t>
            </a:r>
          </a:p>
          <a:p>
            <a:endParaRPr lang="en-US" dirty="0"/>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College Preparation</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These items illustrate students’ academic preparation at this institution.</a:t>
            </a:r>
          </a:p>
        </p:txBody>
      </p:sp>
      <p:pic>
        <p:nvPicPr>
          <p:cNvPr id="3074" name="Picture 2" descr="C:\Documents and Settings\abates\Desktop\pen paper.jpg"/>
          <p:cNvPicPr>
            <a:picLocks noChangeAspect="1" noChangeArrowheads="1"/>
          </p:cNvPicPr>
          <p:nvPr/>
        </p:nvPicPr>
        <p:blipFill>
          <a:blip r:embed="rId3" cstate="print"/>
          <a:srcRect/>
          <a:stretch>
            <a:fillRect/>
          </a:stretch>
        </p:blipFill>
        <p:spPr bwMode="auto">
          <a:xfrm>
            <a:off x="3733800" y="1295400"/>
            <a:ext cx="1219200" cy="1934817"/>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Placement Tests</a:t>
            </a:r>
            <a:br>
              <a:rPr lang="en-US" dirty="0" smtClean="0">
                <a:solidFill>
                  <a:schemeClr val="tx1">
                    <a:lumMod val="50000"/>
                  </a:schemeClr>
                </a:solidFill>
              </a:rPr>
            </a:br>
            <a:r>
              <a:rPr lang="en-US" sz="2160" dirty="0" smtClean="0"/>
              <a:t>At this institution, which course placement tests have you taken in the following subject areas: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31</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2094528251"/>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2099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Summer Bridge Program</a:t>
            </a:r>
            <a:br>
              <a:rPr lang="en-US" dirty="0" smtClean="0">
                <a:solidFill>
                  <a:schemeClr val="tx1">
                    <a:lumMod val="50000"/>
                  </a:schemeClr>
                </a:solidFill>
              </a:rPr>
            </a:br>
            <a:r>
              <a:rPr lang="en-US" sz="2160" dirty="0" smtClean="0">
                <a:solidFill>
                  <a:schemeClr val="accent5">
                    <a:lumMod val="75000"/>
                  </a:schemeClr>
                </a:solidFill>
              </a:rPr>
              <a:t>How many weeks this summer did you participate in a bridge program at this institution?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32</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3498760844"/>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a:t>
            </a:r>
            <a:br>
              <a:rPr lang="en-US" dirty="0" smtClean="0">
                <a:solidFill>
                  <a:schemeClr val="tx2">
                    <a:lumMod val="50000"/>
                  </a:schemeClr>
                </a:solidFill>
              </a:rPr>
            </a:br>
            <a:r>
              <a:rPr lang="en-US" dirty="0" smtClean="0">
                <a:solidFill>
                  <a:schemeClr val="tx2">
                    <a:lumMod val="50000"/>
                  </a:schemeClr>
                </a:solidFill>
              </a:rPr>
              <a:t>Major and Career</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intended majors and career aspirations helps them plot an intentional and meaningful course of study.</a:t>
            </a:r>
          </a:p>
        </p:txBody>
      </p:sp>
      <p:pic>
        <p:nvPicPr>
          <p:cNvPr id="4098" name="Picture 2" descr="C:\Documents and Settings\abates\Desktop\job guy.jpg"/>
          <p:cNvPicPr>
            <a:picLocks noChangeAspect="1" noChangeArrowheads="1"/>
          </p:cNvPicPr>
          <p:nvPr/>
        </p:nvPicPr>
        <p:blipFill>
          <a:blip r:embed="rId3" cstate="print"/>
          <a:srcRect/>
          <a:stretch>
            <a:fillRect/>
          </a:stretch>
        </p:blipFill>
        <p:spPr bwMode="auto">
          <a:xfrm>
            <a:off x="3810000" y="762000"/>
            <a:ext cx="1066800" cy="198976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34</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Please indicate your intended major.</a:t>
            </a:r>
          </a:p>
        </p:txBody>
      </p:sp>
      <p:graphicFrame>
        <p:nvGraphicFramePr>
          <p:cNvPr id="409674" name="Intended major"/>
          <p:cNvGraphicFramePr>
            <a:graphicFrameLocks noGrp="1"/>
          </p:cNvGraphicFramePr>
          <p:nvPr>
            <p:custDataLst>
              <p:tags r:id="rId1"/>
            </p:custDataLst>
          </p:nvPr>
        </p:nvGraphicFramePr>
        <p:xfrm>
          <a:off x="228597" y="1676400"/>
          <a:ext cx="8686802" cy="4142597"/>
        </p:xfrm>
        <a:graphic>
          <a:graphicData uri="http://schemas.openxmlformats.org/drawingml/2006/table">
            <a:tbl>
              <a:tblPr/>
              <a:tblGrid>
                <a:gridCol w="2080255"/>
                <a:gridCol w="831986"/>
                <a:gridCol w="748863"/>
                <a:gridCol w="582448"/>
                <a:gridCol w="2912241"/>
                <a:gridCol w="748863"/>
                <a:gridCol w="782146"/>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Fine Arts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Biological &amp; Life Sciences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18.0%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Mathematics or Computer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18.8%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9.2%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Physical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Engineering</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Justice and Security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English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Library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27.1%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 Non-technical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History or Political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9.9%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9.8%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Arts &amp; Humanities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5">
                            <a:lumMod val="75000"/>
                          </a:schemeClr>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Do you consider yourself Pre-Med or Pre-Law?</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35</a:t>
            </a:fld>
            <a:endParaRPr lang="en-US" dirty="0"/>
          </a:p>
        </p:txBody>
      </p:sp>
      <p:graphicFrame>
        <p:nvGraphicFramePr>
          <p:cNvPr id="7" name="Pre med Pre law"/>
          <p:cNvGraphicFramePr>
            <a:graphicFrameLocks noGrp="1"/>
          </p:cNvGraphicFramePr>
          <p:nvPr>
            <p:ph idx="1"/>
            <p:extLst>
              <p:ext uri="{D42A27DB-BD31-4B8C-83A1-F6EECF244321}">
                <p14:modId xmlns:p14="http://schemas.microsoft.com/office/powerpoint/2010/main" val="4100725992"/>
              </p:ext>
            </p:extLst>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36</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Career</a:t>
            </a:r>
            <a:br>
              <a:rPr lang="en-US" dirty="0" smtClean="0">
                <a:solidFill>
                  <a:schemeClr val="tx1">
                    <a:lumMod val="50000"/>
                  </a:schemeClr>
                </a:solidFill>
              </a:rPr>
            </a:br>
            <a:r>
              <a:rPr lang="en-US" sz="2160" dirty="0" smtClean="0">
                <a:solidFill>
                  <a:schemeClr val="accent5">
                    <a:lumMod val="75000"/>
                  </a:schemeClr>
                </a:solidFill>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1603426449"/>
              </p:ext>
            </p:extLst>
          </p:nvPr>
        </p:nvGraphicFramePr>
        <p:xfrm>
          <a:off x="152400" y="1371600"/>
          <a:ext cx="8915399" cy="5050708"/>
        </p:xfrm>
        <a:graphic>
          <a:graphicData uri="http://schemas.openxmlformats.org/drawingml/2006/table">
            <a:tbl>
              <a:tblPr/>
              <a:tblGrid>
                <a:gridCol w="2292531"/>
                <a:gridCol w="696348"/>
                <a:gridCol w="768569"/>
                <a:gridCol w="597776"/>
                <a:gridCol w="2988878"/>
                <a:gridCol w="768569"/>
                <a:gridCol w="802728"/>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Agriculture/Natural Resources</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9.8%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Homemaker/Stay-at-Home Parent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17.3%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Information Technology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 (Admin Assistant)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Military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29.4%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College Faculty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18.0%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Communications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18.0%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8.6%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Service Industry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 (elementary/secondary)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Social/Non-Profit Services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Government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8.3%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smtClean="0">
                <a:solidFill>
                  <a:schemeClr val="tx1">
                    <a:lumMod val="50000"/>
                  </a:schemeClr>
                </a:solidFill>
              </a:rPr>
              <a:t>Expectations: Time to Degree</a:t>
            </a:r>
            <a:br>
              <a:rPr lang="en-US" dirty="0" smtClean="0">
                <a:solidFill>
                  <a:schemeClr val="tx1">
                    <a:lumMod val="50000"/>
                  </a:schemeClr>
                </a:solidFill>
              </a:rPr>
            </a:br>
            <a:r>
              <a:rPr lang="en-US" sz="2160" dirty="0" smtClean="0">
                <a:solidFill>
                  <a:schemeClr val="accent5">
                    <a:lumMod val="75000"/>
                  </a:schemeClr>
                </a:solidFill>
              </a:rPr>
              <a:t>How many years do you expect it will take you to graduate from this college?</a:t>
            </a:r>
            <a:endParaRPr lang="en-US" sz="2160" dirty="0">
              <a:solidFill>
                <a:schemeClr val="accent5">
                  <a:lumMod val="75000"/>
                </a:schemeClr>
              </a:solidFill>
            </a:endParaRPr>
          </a:p>
        </p:txBody>
      </p:sp>
      <p:graphicFrame>
        <p:nvGraphicFramePr>
          <p:cNvPr id="5" name="Time to degree"/>
          <p:cNvGraphicFramePr>
            <a:graphicFrameLocks noGrp="1"/>
          </p:cNvGraphicFramePr>
          <p:nvPr>
            <p:ph idx="1"/>
            <p:extLst>
              <p:ext uri="{D42A27DB-BD31-4B8C-83A1-F6EECF244321}">
                <p14:modId xmlns:p14="http://schemas.microsoft.com/office/powerpoint/2010/main" val="2248917010"/>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Degree Aspirations</a:t>
            </a:r>
            <a:br>
              <a:rPr lang="en-US" dirty="0" smtClean="0">
                <a:solidFill>
                  <a:schemeClr val="tx1">
                    <a:lumMod val="50000"/>
                  </a:schemeClr>
                </a:solidFill>
              </a:rPr>
            </a:br>
            <a:r>
              <a:rPr lang="en-US" sz="2160" dirty="0" smtClean="0">
                <a:solidFill>
                  <a:schemeClr val="accent5">
                    <a:lumMod val="75000"/>
                  </a:schemeClr>
                </a:solidFill>
              </a:rPr>
              <a:t>What is the highest academic degree that you intend to attain?</a:t>
            </a:r>
            <a:endParaRPr lang="en-US" sz="2160" dirty="0">
              <a:solidFill>
                <a:schemeClr val="accent5">
                  <a:lumMod val="75000"/>
                </a:schemeClr>
              </a:solidFill>
            </a:endParaRP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120040954"/>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 Life</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expectations helps provide opportunities for students to grow intellectually, interpersonally and affectively. </a:t>
            </a:r>
          </a:p>
        </p:txBody>
      </p:sp>
      <p:pic>
        <p:nvPicPr>
          <p:cNvPr id="84994" name="Picture 2"/>
          <p:cNvPicPr>
            <a:picLocks noChangeAspect="1" noChangeArrowheads="1"/>
          </p:cNvPicPr>
          <p:nvPr/>
        </p:nvPicPr>
        <p:blipFill>
          <a:blip r:embed="rId3" cstate="print"/>
          <a:srcRect/>
          <a:stretch>
            <a:fillRect/>
          </a:stretch>
        </p:blipFill>
        <p:spPr bwMode="auto">
          <a:xfrm>
            <a:off x="3886200" y="1847850"/>
            <a:ext cx="1524000" cy="1276350"/>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Constructs</a:t>
            </a:r>
            <a:endParaRPr lang="en-US" dirty="0">
              <a:solidFill>
                <a:schemeClr val="tx2">
                  <a:lumMod val="50000"/>
                </a:schemeClr>
              </a:solidFill>
            </a:endParaRP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We use the CIRP Constructs throughout this PowerPoint to help summarize important information about your students from the TFS.  </a:t>
            </a:r>
          </a:p>
          <a:p>
            <a:pPr>
              <a:buFontTx/>
              <a:buNone/>
              <a:defRPr/>
            </a:pPr>
            <a:r>
              <a:rPr lang="en-US" sz="1400" dirty="0" smtClean="0">
                <a:solidFill>
                  <a:schemeClr val="tx2">
                    <a:lumMod val="50000"/>
                  </a:schemeClr>
                </a:solidFill>
              </a:rPr>
              <a:t>	</a:t>
            </a:r>
          </a:p>
          <a:p>
            <a:pPr>
              <a:buFontTx/>
              <a:buNone/>
              <a:defRPr/>
            </a:pPr>
            <a:endParaRPr lang="en-US" sz="1400" dirty="0" smtClean="0">
              <a:solidFill>
                <a:schemeClr val="tx2">
                  <a:lumMod val="50000"/>
                </a:schemeClr>
              </a:solidFill>
            </a:endParaRP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471515808"/>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40</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686532756"/>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41</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4118237087"/>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42</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dirty="0" smtClean="0"/>
              <a:t>  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43</a:t>
            </a:fld>
            <a:endParaRPr lang="en-US" dirty="0"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The more you get to know your students, the better you can understand their needs.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1662265561"/>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5</a:t>
            </a:r>
            <a:endParaRPr lang="en-US" sz="1200" dirty="0"/>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1255130136"/>
              </p:ext>
            </p:extLst>
          </p:nvPr>
        </p:nvGraphicFramePr>
        <p:xfrm>
          <a:off x="4648200" y="1556647"/>
          <a:ext cx="4038600" cy="449580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smtClean="0"/>
              <a:t>SEX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2969192659"/>
              </p:ext>
            </p:extLst>
          </p:nvPr>
        </p:nvGraphicFramePr>
        <p:xfrm>
          <a:off x="381000" y="1143000"/>
          <a:ext cx="80010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6</a:t>
            </a:r>
            <a:endParaRPr lang="en-US" sz="1200" dirty="0"/>
          </a:p>
        </p:txBody>
      </p:sp>
    </p:spTree>
    <p:extLst>
      <p:ext uri="{BB962C8B-B14F-4D97-AF65-F5344CB8AC3E}">
        <p14:creationId xmlns:p14="http://schemas.microsoft.com/office/powerpoint/2010/main" val="1114177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smtClean="0">
                <a:solidFill>
                  <a:schemeClr val="accent1">
                    <a:lumMod val="50000"/>
                  </a:schemeClr>
                </a:solidFill>
              </a:rPr>
              <a:t>Demographics </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dirty="0"/>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4174580275"/>
              </p:ext>
            </p:extLst>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rPr>
              <a:t> </a:t>
            </a:r>
            <a:r>
              <a:rPr lang="en-US" b="1" dirty="0">
                <a:solidFill>
                  <a:schemeClr val="accent5">
                    <a:lumMod val="75000"/>
                  </a:schemeClr>
                </a:solidFill>
              </a:rPr>
              <a:t>How many miles is this college from your permanent home?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7013"/>
            <a:ext cx="9140825" cy="839787"/>
          </a:xfrm>
          <a:noFill/>
        </p:spPr>
        <p:txBody>
          <a:bodyPr/>
          <a:lstStyle/>
          <a:p>
            <a:pPr eaLnBrk="1" hangingPunct="1"/>
            <a:r>
              <a:rPr lang="en-US" dirty="0" smtClean="0">
                <a:solidFill>
                  <a:schemeClr val="accent1">
                    <a:lumMod val="50000"/>
                  </a:schemeClr>
                </a:solidFill>
              </a:rPr>
              <a:t>Demographics</a:t>
            </a:r>
            <a:endParaRPr lang="en-US" sz="2160" dirty="0" smtClean="0">
              <a:solidFill>
                <a:schemeClr val="accent5">
                  <a:lumMod val="75000"/>
                </a:schemeClr>
              </a:solidFill>
            </a:endParaRPr>
          </a:p>
        </p:txBody>
      </p:sp>
      <p:graphicFrame>
        <p:nvGraphicFramePr>
          <p:cNvPr id="7" name="Demographic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8</a:t>
            </a:fld>
            <a:endParaRPr lang="en-US" sz="1200" dirty="0"/>
          </a:p>
        </p:txBody>
      </p:sp>
      <p:graphicFrame>
        <p:nvGraphicFramePr>
          <p:cNvPr id="9" name="Type of high school"/>
          <p:cNvGraphicFramePr>
            <a:graphicFrameLocks noGrp="1"/>
          </p:cNvGraphicFramePr>
          <p:nvPr>
            <p:ph sz="half" idx="4294967295"/>
            <p:extLst>
              <p:ext uri="{D42A27DB-BD31-4B8C-83A1-F6EECF244321}">
                <p14:modId xmlns:p14="http://schemas.microsoft.com/office/powerpoint/2010/main" val="2410862946"/>
              </p:ext>
            </p:extLst>
          </p:nvPr>
        </p:nvGraphicFramePr>
        <p:xfrm>
          <a:off x="228600" y="1524000"/>
          <a:ext cx="8610600" cy="50292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600200" y="990600"/>
            <a:ext cx="5867400" cy="400110"/>
          </a:xfrm>
          <a:prstGeom prst="rect">
            <a:avLst/>
          </a:prstGeom>
          <a:noFill/>
        </p:spPr>
        <p:txBody>
          <a:bodyPr wrap="square" rtlCol="0">
            <a:spAutoFit/>
          </a:bodyPr>
          <a:lstStyle/>
          <a:p>
            <a:r>
              <a:rPr lang="en-US" b="1" dirty="0">
                <a:solidFill>
                  <a:schemeClr val="accent5">
                    <a:lumMod val="75000"/>
                  </a:schemeClr>
                </a:solidFill>
              </a:rPr>
              <a:t>From what kind of high school did you graduate</a:t>
            </a:r>
            <a:r>
              <a:rPr lang="en-US" b="1" dirty="0" smtClean="0">
                <a:solidFill>
                  <a:schemeClr val="accent5">
                    <a:lumMod val="75000"/>
                  </a:schemeClr>
                </a:solidFill>
              </a:rPr>
              <a:t>?</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College Admissions Decisions</a:t>
            </a:r>
            <a:endParaRPr lang="en-US" dirty="0">
              <a:solidFill>
                <a:schemeClr val="tx2">
                  <a:lumMod val="50000"/>
                </a:schemeClr>
              </a:solidFill>
            </a:endParaRPr>
          </a:p>
        </p:txBody>
      </p:sp>
      <p:sp>
        <p:nvSpPr>
          <p:cNvPr id="32771" name="Subtitle 8"/>
          <p:cNvSpPr>
            <a:spLocks noGrp="1"/>
          </p:cNvSpPr>
          <p:nvPr>
            <p:ph type="subTitle" sz="quarter" idx="1"/>
          </p:nvPr>
        </p:nvSpPr>
        <p:spPr>
          <a:xfrm>
            <a:off x="1143000" y="4572000"/>
            <a:ext cx="6629400" cy="1676400"/>
          </a:xfrm>
        </p:spPr>
        <p:txBody>
          <a:bodyPr/>
          <a:lstStyle/>
          <a:p>
            <a:pPr>
              <a:spcBef>
                <a:spcPct val="0"/>
              </a:spcBef>
            </a:pPr>
            <a:r>
              <a:rPr lang="en-US" dirty="0" smtClean="0"/>
              <a:t>Many factors impact incoming students’ college choice, including the benefits they see in attending college and considerations about which specific college to attend.</a:t>
            </a:r>
          </a:p>
          <a:p>
            <a:endParaRPr lang="en-US" sz="1800" dirty="0" smtClean="0"/>
          </a:p>
        </p:txBody>
      </p:sp>
      <p:pic>
        <p:nvPicPr>
          <p:cNvPr id="1026" name="Picture 2" descr="C:\Documents and Settings\abates\Desktop\girl desk.jpg"/>
          <p:cNvPicPr>
            <a:picLocks noChangeAspect="1" noChangeArrowheads="1"/>
          </p:cNvPicPr>
          <p:nvPr/>
        </p:nvPicPr>
        <p:blipFill>
          <a:blip r:embed="rId3" cstate="print"/>
          <a:srcRect/>
          <a:stretch>
            <a:fillRect/>
          </a:stretch>
        </p:blipFill>
        <p:spPr bwMode="auto">
          <a:xfrm>
            <a:off x="3810000" y="1404455"/>
            <a:ext cx="1266825" cy="1929294"/>
          </a:xfrm>
          <a:prstGeom prst="rect">
            <a:avLst/>
          </a:prstGeom>
          <a:noFill/>
          <a:ln>
            <a:solidFill>
              <a:schemeClr val="bg1"/>
            </a:solidFill>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4.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23306</TotalTime>
  <Words>2189</Words>
  <Application>Microsoft Office PowerPoint</Application>
  <PresentationFormat>On-screen Show (4:3)</PresentationFormat>
  <Paragraphs>494</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Teamwork</vt:lpstr>
      <vt:lpstr>Rutgers University-Camden  CIRP Freshman Survey   2015 Results</vt:lpstr>
      <vt:lpstr>The First Year is Important…</vt:lpstr>
      <vt:lpstr>Table of Contents</vt:lpstr>
      <vt:lpstr>A Note about CIRP Constructs</vt:lpstr>
      <vt:lpstr>Demographics </vt:lpstr>
      <vt:lpstr>Demographics </vt:lpstr>
      <vt:lpstr>Demographics  </vt:lpstr>
      <vt:lpstr>Demographics</vt:lpstr>
      <vt:lpstr>College Admissions Decisions</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 Financing College The percentage of students with at least some funds  from these various sources.</vt:lpstr>
      <vt:lpstr> Financing College Did you receive any of the following forms of financial aid?</vt:lpstr>
      <vt:lpstr> Financing College Do you have any concern about your ability  to finance your college education?</vt:lpstr>
      <vt:lpstr>High School Experiences</vt:lpstr>
      <vt:lpstr>High School Experiences Please mark which of the following courses you have completed?</vt:lpstr>
      <vt:lpstr> High School Experiences </vt:lpstr>
      <vt:lpstr> High School Experiences </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College Preparation</vt:lpstr>
      <vt:lpstr> Placement Tests At this institution, which course placement tests have you taken in the following subject areas:</vt:lpstr>
      <vt:lpstr> Summer Bridge Program How many weeks this summer did you participate in a bridge program at this institution?</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 to 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eagan</cp:lastModifiedBy>
  <cp:revision>1846</cp:revision>
  <dcterms:created xsi:type="dcterms:W3CDTF">2007-06-27T16:52:25Z</dcterms:created>
  <dcterms:modified xsi:type="dcterms:W3CDTF">2015-12-30T21:07:52Z</dcterms:modified>
</cp:coreProperties>
</file>