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tags/tag8.xml" ContentType="application/vnd.openxmlformats-officedocument.presentationml.tags+xml"/>
  <Override PartName="/ppt/notesSlides/notesSlide24.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tags/tag9.xml" ContentType="application/vnd.openxmlformats-officedocument.presentationml.tags+xml"/>
  <Override PartName="/ppt/notesSlides/notesSlide25.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10.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1.xml" ContentType="application/vnd.openxmlformats-officedocument.presentationml.tags+xml"/>
  <Override PartName="/ppt/notesSlides/notesSlide27.xml" ContentType="application/vnd.openxmlformats-officedocument.presentationml.notesSlide+xml"/>
  <Override PartName="/ppt/charts/chart28.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tags/tag13.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tags/tag14.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5.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6.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7.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notesSlides/notesSlide36.xml" ContentType="application/vnd.openxmlformats-officedocument.presentationml.notesSlide+xml"/>
  <Override PartName="/ppt/tags/tag18.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6.xml" ContentType="application/vnd.openxmlformats-officedocument.drawingml.chart+xml"/>
  <Override PartName="/ppt/tags/tag19.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7.xml" ContentType="application/vnd.openxmlformats-officedocument.drawingml.chart+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39.xml" ContentType="application/vnd.openxmlformats-officedocument.drawingml.chart+xml"/>
  <Override PartName="/ppt/drawings/drawing9.xml" ContentType="application/vnd.openxmlformats-officedocument.drawingml.chartshapes+xml"/>
  <Override PartName="/ppt/notesSlides/notesSlide44.xml" ContentType="application/vnd.openxmlformats-officedocument.presentationml.notesSlide+xml"/>
  <Override PartName="/ppt/charts/chart40.xml" ContentType="application/vnd.openxmlformats-officedocument.drawingml.chart+xml"/>
  <Override PartName="/ppt/drawings/drawing10.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11.xml" ContentType="application/vnd.openxmlformats-officedocument.drawingml.chartshapes+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8"/>
  </p:notesMasterIdLst>
  <p:handoutMasterIdLst>
    <p:handoutMasterId r:id="rId49"/>
  </p:handoutMasterIdLst>
  <p:sldIdLst>
    <p:sldId id="256" r:id="rId2"/>
    <p:sldId id="363" r:id="rId3"/>
    <p:sldId id="485" r:id="rId4"/>
    <p:sldId id="399" r:id="rId5"/>
    <p:sldId id="437" r:id="rId6"/>
    <p:sldId id="488"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51" r:id="rId20"/>
    <p:sldId id="402" r:id="rId21"/>
    <p:sldId id="457" r:id="rId22"/>
    <p:sldId id="486" r:id="rId23"/>
    <p:sldId id="493" r:id="rId24"/>
    <p:sldId id="454" r:id="rId25"/>
    <p:sldId id="453" r:id="rId26"/>
    <p:sldId id="455" r:id="rId27"/>
    <p:sldId id="385" r:id="rId28"/>
    <p:sldId id="390" r:id="rId29"/>
    <p:sldId id="491" r:id="rId30"/>
    <p:sldId id="403" r:id="rId31"/>
    <p:sldId id="492" r:id="rId32"/>
    <p:sldId id="463" r:id="rId33"/>
    <p:sldId id="464" r:id="rId34"/>
    <p:sldId id="465" r:id="rId35"/>
    <p:sldId id="467" r:id="rId36"/>
    <p:sldId id="438" r:id="rId37"/>
    <p:sldId id="484" r:id="rId38"/>
    <p:sldId id="483" r:id="rId39"/>
    <p:sldId id="479" r:id="rId40"/>
    <p:sldId id="476" r:id="rId41"/>
    <p:sldId id="470" r:id="rId42"/>
    <p:sldId id="439" r:id="rId43"/>
    <p:sldId id="472" r:id="rId44"/>
    <p:sldId id="473" r:id="rId45"/>
    <p:sldId id="475" r:id="rId46"/>
    <p:sldId id="281" r:id="rId47"/>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7" autoAdjust="0"/>
    <p:restoredTop sz="88544" autoAdjust="0"/>
  </p:normalViewPr>
  <p:slideViewPr>
    <p:cSldViewPr>
      <p:cViewPr>
        <p:scale>
          <a:sx n="100" d="100"/>
          <a:sy n="100" d="100"/>
        </p:scale>
        <p:origin x="198"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0.32100000000000001</c:v>
                </c:pt>
                <c:pt idx="1">
                  <c:v>0.67900000000000005</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0.0%</c:formatCode>
                <c:ptCount val="2"/>
                <c:pt idx="0">
                  <c:v>0.83299999999999996</c:v>
                </c:pt>
                <c:pt idx="1">
                  <c:v>0.16700000000000001</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0.51200000000000001</c:v>
                </c:pt>
                <c:pt idx="1">
                  <c:v>0.31</c:v>
                </c:pt>
                <c:pt idx="2">
                  <c:v>0.107</c:v>
                </c:pt>
                <c:pt idx="3">
                  <c:v>7.0999999999999994E-2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0.59699999999999998</c:v>
                </c:pt>
                <c:pt idx="1">
                  <c:v>0.26</c:v>
                </c:pt>
                <c:pt idx="2">
                  <c:v>9.2999999999999999E-2</c:v>
                </c:pt>
                <c:pt idx="3">
                  <c:v>5.0999999999999997E-2</c:v>
                </c:pt>
              </c:numCache>
            </c:numRef>
          </c:val>
        </c:ser>
        <c:dLbls>
          <c:showLegendKey val="0"/>
          <c:showVal val="1"/>
          <c:showCatName val="0"/>
          <c:showSerName val="0"/>
          <c:showPercent val="0"/>
          <c:showBubbleSize val="0"/>
        </c:dLbls>
        <c:gapWidth val="75"/>
        <c:overlap val="-25"/>
        <c:axId val="67976704"/>
        <c:axId val="46968768"/>
      </c:barChart>
      <c:catAx>
        <c:axId val="67976704"/>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46968768"/>
        <c:crosses val="autoZero"/>
        <c:auto val="1"/>
        <c:lblAlgn val="ctr"/>
        <c:lblOffset val="100"/>
        <c:noMultiLvlLbl val="0"/>
      </c:catAx>
      <c:valAx>
        <c:axId val="4696876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67976704"/>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0.13100000000000001</c:v>
                </c:pt>
                <c:pt idx="1">
                  <c:v>0.11</c:v>
                </c:pt>
                <c:pt idx="2">
                  <c:v>0.17899999999999999</c:v>
                </c:pt>
                <c:pt idx="3">
                  <c:v>0.3</c:v>
                </c:pt>
                <c:pt idx="4">
                  <c:v>0.28599999999999998</c:v>
                </c:pt>
                <c:pt idx="5">
                  <c:v>0.438</c:v>
                </c:pt>
                <c:pt idx="6">
                  <c:v>0.214</c:v>
                </c:pt>
                <c:pt idx="7">
                  <c:v>0.22700000000000001</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0.84499999999999997</c:v>
                </c:pt>
                <c:pt idx="1">
                  <c:v>0.86899999999999999</c:v>
                </c:pt>
                <c:pt idx="2">
                  <c:v>0.82099999999999995</c:v>
                </c:pt>
                <c:pt idx="3">
                  <c:v>0.67100000000000004</c:v>
                </c:pt>
                <c:pt idx="4">
                  <c:v>0.67900000000000005</c:v>
                </c:pt>
                <c:pt idx="5">
                  <c:v>0.41899999999999998</c:v>
                </c:pt>
                <c:pt idx="6">
                  <c:v>0.76200000000000001</c:v>
                </c:pt>
                <c:pt idx="7">
                  <c:v>0.72799999999999998</c:v>
                </c:pt>
              </c:numCache>
            </c:numRef>
          </c:val>
        </c:ser>
        <c:dLbls>
          <c:showLegendKey val="0"/>
          <c:showVal val="0"/>
          <c:showCatName val="0"/>
          <c:showSerName val="0"/>
          <c:showPercent val="0"/>
          <c:showBubbleSize val="0"/>
        </c:dLbls>
        <c:gapWidth val="74"/>
        <c:overlap val="100"/>
        <c:axId val="71655424"/>
        <c:axId val="46971072"/>
      </c:barChart>
      <c:catAx>
        <c:axId val="71655424"/>
        <c:scaling>
          <c:orientation val="minMax"/>
        </c:scaling>
        <c:delete val="0"/>
        <c:axPos val="b"/>
        <c:majorGridlines/>
        <c:majorTickMark val="none"/>
        <c:minorTickMark val="none"/>
        <c:tickLblPos val="none"/>
        <c:crossAx val="46971072"/>
        <c:crosses val="autoZero"/>
        <c:auto val="1"/>
        <c:lblAlgn val="ctr"/>
        <c:lblOffset val="100"/>
        <c:tickLblSkip val="2"/>
        <c:tickMarkSkip val="2"/>
        <c:noMultiLvlLbl val="0"/>
      </c:catAx>
      <c:valAx>
        <c:axId val="4697107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16554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9.5000000000000001E-2</c:v>
                </c:pt>
                <c:pt idx="1">
                  <c:v>0.19</c:v>
                </c:pt>
                <c:pt idx="2">
                  <c:v>8.3000000000000004E-2</c:v>
                </c:pt>
                <c:pt idx="3">
                  <c:v>0.16900000000000001</c:v>
                </c:pt>
                <c:pt idx="4">
                  <c:v>0.17899999999999999</c:v>
                </c:pt>
                <c:pt idx="5">
                  <c:v>0.29499999999999998</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0.90500000000000003</c:v>
                </c:pt>
                <c:pt idx="1">
                  <c:v>0.79300000000000004</c:v>
                </c:pt>
                <c:pt idx="2">
                  <c:v>0.88100000000000001</c:v>
                </c:pt>
                <c:pt idx="3">
                  <c:v>0.80700000000000005</c:v>
                </c:pt>
                <c:pt idx="4">
                  <c:v>0.75</c:v>
                </c:pt>
                <c:pt idx="5">
                  <c:v>0.54500000000000004</c:v>
                </c:pt>
              </c:numCache>
            </c:numRef>
          </c:val>
        </c:ser>
        <c:dLbls>
          <c:showLegendKey val="0"/>
          <c:showVal val="1"/>
          <c:showCatName val="0"/>
          <c:showSerName val="0"/>
          <c:showPercent val="0"/>
          <c:showBubbleSize val="0"/>
        </c:dLbls>
        <c:gapWidth val="74"/>
        <c:overlap val="100"/>
        <c:axId val="71757312"/>
        <c:axId val="47358528"/>
      </c:barChart>
      <c:catAx>
        <c:axId val="71757312"/>
        <c:scaling>
          <c:orientation val="minMax"/>
        </c:scaling>
        <c:delete val="0"/>
        <c:axPos val="b"/>
        <c:majorGridlines/>
        <c:numFmt formatCode="General" sourceLinked="1"/>
        <c:majorTickMark val="none"/>
        <c:minorTickMark val="none"/>
        <c:tickLblPos val="none"/>
        <c:crossAx val="47358528"/>
        <c:crosses val="autoZero"/>
        <c:auto val="1"/>
        <c:lblAlgn val="ctr"/>
        <c:lblOffset val="100"/>
        <c:tickLblSkip val="2"/>
        <c:tickMarkSkip val="2"/>
        <c:noMultiLvlLbl val="0"/>
      </c:catAx>
      <c:valAx>
        <c:axId val="4735852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17573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0.23200000000000001</c:v>
                </c:pt>
                <c:pt idx="1">
                  <c:v>0.31</c:v>
                </c:pt>
                <c:pt idx="2">
                  <c:v>0.439</c:v>
                </c:pt>
                <c:pt idx="3">
                  <c:v>0.41899999999999998</c:v>
                </c:pt>
                <c:pt idx="4">
                  <c:v>0.35399999999999998</c:v>
                </c:pt>
                <c:pt idx="5">
                  <c:v>0.42599999999999999</c:v>
                </c:pt>
                <c:pt idx="6">
                  <c:v>0.30499999999999999</c:v>
                </c:pt>
                <c:pt idx="7">
                  <c:v>0.34</c:v>
                </c:pt>
                <c:pt idx="8" formatCode="0.00%">
                  <c:v>0.378</c:v>
                </c:pt>
                <c:pt idx="9" formatCode="0.00%">
                  <c:v>0.36699999999999999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0.72</c:v>
                </c:pt>
                <c:pt idx="1">
                  <c:v>0.64700000000000002</c:v>
                </c:pt>
                <c:pt idx="2">
                  <c:v>0.41499999999999998</c:v>
                </c:pt>
                <c:pt idx="3">
                  <c:v>0.376</c:v>
                </c:pt>
                <c:pt idx="4">
                  <c:v>0.378</c:v>
                </c:pt>
                <c:pt idx="5">
                  <c:v>0.28499999999999998</c:v>
                </c:pt>
                <c:pt idx="6">
                  <c:v>0.53700000000000003</c:v>
                </c:pt>
                <c:pt idx="7">
                  <c:v>0.55100000000000005</c:v>
                </c:pt>
                <c:pt idx="8" formatCode="0.00%">
                  <c:v>0.34100000000000003</c:v>
                </c:pt>
                <c:pt idx="9" formatCode="0.00%">
                  <c:v>0.28399999999999997</c:v>
                </c:pt>
              </c:numCache>
            </c:numRef>
          </c:val>
        </c:ser>
        <c:dLbls>
          <c:showLegendKey val="0"/>
          <c:showVal val="0"/>
          <c:showCatName val="0"/>
          <c:showSerName val="0"/>
          <c:showPercent val="0"/>
          <c:showBubbleSize val="0"/>
        </c:dLbls>
        <c:gapWidth val="74"/>
        <c:overlap val="100"/>
        <c:axId val="46223360"/>
        <c:axId val="47360832"/>
      </c:barChart>
      <c:catAx>
        <c:axId val="46223360"/>
        <c:scaling>
          <c:orientation val="minMax"/>
        </c:scaling>
        <c:delete val="0"/>
        <c:axPos val="b"/>
        <c:majorGridlines/>
        <c:majorTickMark val="none"/>
        <c:minorTickMark val="none"/>
        <c:tickLblPos val="none"/>
        <c:crossAx val="47360832"/>
        <c:crosses val="autoZero"/>
        <c:auto val="1"/>
        <c:lblAlgn val="ctr"/>
        <c:lblOffset val="100"/>
        <c:tickLblSkip val="2"/>
        <c:tickMarkSkip val="2"/>
        <c:noMultiLvlLbl val="0"/>
      </c:catAx>
      <c:valAx>
        <c:axId val="4736083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62233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0.183</c:v>
                </c:pt>
                <c:pt idx="1">
                  <c:v>0.28000000000000003</c:v>
                </c:pt>
                <c:pt idx="2">
                  <c:v>0.22</c:v>
                </c:pt>
                <c:pt idx="3">
                  <c:v>0.33500000000000002</c:v>
                </c:pt>
                <c:pt idx="4">
                  <c:v>0.22</c:v>
                </c:pt>
                <c:pt idx="5">
                  <c:v>0.16200000000000001</c:v>
                </c:pt>
                <c:pt idx="6">
                  <c:v>0.17100000000000001</c:v>
                </c:pt>
                <c:pt idx="7">
                  <c:v>0.13700000000000001</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0.58499999999999996</c:v>
                </c:pt>
                <c:pt idx="1">
                  <c:v>0.38400000000000001</c:v>
                </c:pt>
                <c:pt idx="2">
                  <c:v>0.67100000000000004</c:v>
                </c:pt>
                <c:pt idx="3">
                  <c:v>0.52700000000000002</c:v>
                </c:pt>
                <c:pt idx="4">
                  <c:v>0.183</c:v>
                </c:pt>
                <c:pt idx="5">
                  <c:v>9.4E-2</c:v>
                </c:pt>
                <c:pt idx="6">
                  <c:v>0.23200000000000001</c:v>
                </c:pt>
                <c:pt idx="7">
                  <c:v>0.14899999999999999</c:v>
                </c:pt>
              </c:numCache>
            </c:numRef>
          </c:val>
        </c:ser>
        <c:dLbls>
          <c:showLegendKey val="0"/>
          <c:showVal val="0"/>
          <c:showCatName val="0"/>
          <c:showSerName val="0"/>
          <c:showPercent val="0"/>
          <c:showBubbleSize val="0"/>
        </c:dLbls>
        <c:gapWidth val="74"/>
        <c:overlap val="100"/>
        <c:axId val="73190912"/>
        <c:axId val="47363136"/>
      </c:barChart>
      <c:catAx>
        <c:axId val="73190912"/>
        <c:scaling>
          <c:orientation val="minMax"/>
        </c:scaling>
        <c:delete val="0"/>
        <c:axPos val="b"/>
        <c:majorGridlines/>
        <c:majorTickMark val="none"/>
        <c:minorTickMark val="none"/>
        <c:tickLblPos val="none"/>
        <c:crossAx val="47363136"/>
        <c:crosses val="autoZero"/>
        <c:auto val="1"/>
        <c:lblAlgn val="ctr"/>
        <c:lblOffset val="100"/>
        <c:tickLblSkip val="2"/>
        <c:tickMarkSkip val="2"/>
        <c:noMultiLvlLbl val="0"/>
      </c:catAx>
      <c:valAx>
        <c:axId val="4736313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31909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0.34100000000000003</c:v>
                </c:pt>
                <c:pt idx="1">
                  <c:v>0.41399999999999998</c:v>
                </c:pt>
                <c:pt idx="2">
                  <c:v>0.20699999999999999</c:v>
                </c:pt>
                <c:pt idx="3">
                  <c:v>0.29299999999999998</c:v>
                </c:pt>
                <c:pt idx="4">
                  <c:v>0.42699999999999999</c:v>
                </c:pt>
                <c:pt idx="5">
                  <c:v>0.33</c:v>
                </c:pt>
                <c:pt idx="6">
                  <c:v>0.36599999999999999</c:v>
                </c:pt>
                <c:pt idx="7">
                  <c:v>0.36299999999999999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0.40200000000000002</c:v>
                </c:pt>
                <c:pt idx="1">
                  <c:v>0.17399999999999999</c:v>
                </c:pt>
                <c:pt idx="2">
                  <c:v>0.439</c:v>
                </c:pt>
                <c:pt idx="3">
                  <c:v>0.23599999999999999</c:v>
                </c:pt>
                <c:pt idx="4">
                  <c:v>0.20699999999999999</c:v>
                </c:pt>
                <c:pt idx="5">
                  <c:v>0.13400000000000001</c:v>
                </c:pt>
                <c:pt idx="6">
                  <c:v>0.32900000000000001</c:v>
                </c:pt>
                <c:pt idx="7">
                  <c:v>0.40100000000000002</c:v>
                </c:pt>
              </c:numCache>
            </c:numRef>
          </c:val>
        </c:ser>
        <c:dLbls>
          <c:showLegendKey val="0"/>
          <c:showVal val="0"/>
          <c:showCatName val="0"/>
          <c:showSerName val="0"/>
          <c:showPercent val="0"/>
          <c:showBubbleSize val="0"/>
        </c:dLbls>
        <c:gapWidth val="74"/>
        <c:overlap val="100"/>
        <c:axId val="73733632"/>
        <c:axId val="39002112"/>
      </c:barChart>
      <c:catAx>
        <c:axId val="73733632"/>
        <c:scaling>
          <c:orientation val="minMax"/>
        </c:scaling>
        <c:delete val="0"/>
        <c:axPos val="b"/>
        <c:majorGridlines/>
        <c:majorTickMark val="none"/>
        <c:minorTickMark val="none"/>
        <c:tickLblPos val="none"/>
        <c:crossAx val="39002112"/>
        <c:crosses val="autoZero"/>
        <c:auto val="1"/>
        <c:lblAlgn val="ctr"/>
        <c:lblOffset val="100"/>
        <c:tickLblSkip val="2"/>
        <c:tickMarkSkip val="2"/>
        <c:noMultiLvlLbl val="0"/>
      </c:catAx>
      <c:valAx>
        <c:axId val="390021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37336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6.4000000000000001E-2</c:v>
                </c:pt>
                <c:pt idx="1">
                  <c:v>0.47299999999999998</c:v>
                </c:pt>
                <c:pt idx="2">
                  <c:v>0.65600000000000003</c:v>
                </c:pt>
                <c:pt idx="3">
                  <c:v>0.55299999999999994</c:v>
                </c:pt>
                <c:pt idx="4">
                  <c:v>0.66700000000000004</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0.12</c:v>
                </c:pt>
                <c:pt idx="1">
                  <c:v>0.66600000000000004</c:v>
                </c:pt>
                <c:pt idx="2">
                  <c:v>0.81</c:v>
                </c:pt>
                <c:pt idx="3">
                  <c:v>0.63100000000000001</c:v>
                </c:pt>
                <c:pt idx="4">
                  <c:v>0.72700000000000009</c:v>
                </c:pt>
              </c:numCache>
            </c:numRef>
          </c:val>
        </c:ser>
        <c:dLbls>
          <c:showLegendKey val="0"/>
          <c:showVal val="0"/>
          <c:showCatName val="0"/>
          <c:showSerName val="0"/>
          <c:showPercent val="0"/>
          <c:showBubbleSize val="0"/>
        </c:dLbls>
        <c:gapWidth val="75"/>
        <c:overlap val="-25"/>
        <c:axId val="73358848"/>
        <c:axId val="39004992"/>
      </c:barChart>
      <c:catAx>
        <c:axId val="73358848"/>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39004992"/>
        <c:crosses val="autoZero"/>
        <c:auto val="1"/>
        <c:lblAlgn val="ctr"/>
        <c:lblOffset val="100"/>
        <c:tickLblSkip val="1"/>
        <c:tickMarkSkip val="1"/>
        <c:noMultiLvlLbl val="0"/>
      </c:catAx>
      <c:valAx>
        <c:axId val="39004992"/>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73358848"/>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Sheet1!$B$2:$B$4</c:f>
              <c:numCache>
                <c:formatCode>0.00%</c:formatCode>
                <c:ptCount val="3"/>
                <c:pt idx="0">
                  <c:v>0.22600000000000001</c:v>
                </c:pt>
                <c:pt idx="1">
                  <c:v>0.54800000000000004</c:v>
                </c:pt>
                <c:pt idx="2">
                  <c:v>0.22600000000000001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Sheet1!$C$2:$C$4</c:f>
              <c:numCache>
                <c:formatCode>0.00%</c:formatCode>
                <c:ptCount val="3"/>
                <c:pt idx="0">
                  <c:v>0.39100000000000001</c:v>
                </c:pt>
                <c:pt idx="1">
                  <c:v>0.496</c:v>
                </c:pt>
                <c:pt idx="2">
                  <c:v>0.112</c:v>
                </c:pt>
              </c:numCache>
            </c:numRef>
          </c:val>
        </c:ser>
        <c:dLbls>
          <c:showLegendKey val="0"/>
          <c:showVal val="1"/>
          <c:showCatName val="0"/>
          <c:showSerName val="0"/>
          <c:showPercent val="0"/>
          <c:showBubbleSize val="0"/>
        </c:dLbls>
        <c:gapWidth val="75"/>
        <c:overlap val="-25"/>
        <c:axId val="73428992"/>
        <c:axId val="39007296"/>
      </c:barChart>
      <c:catAx>
        <c:axId val="73428992"/>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9007296"/>
        <c:crosses val="autoZero"/>
        <c:auto val="1"/>
        <c:lblAlgn val="ctr"/>
        <c:lblOffset val="100"/>
        <c:noMultiLvlLbl val="0"/>
      </c:catAx>
      <c:valAx>
        <c:axId val="3900729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3428992"/>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1</c:v>
                </c:pt>
                <c:pt idx="1">
                  <c:v>0.747</c:v>
                </c:pt>
                <c:pt idx="2">
                  <c:v>0.38600000000000001</c:v>
                </c:pt>
                <c:pt idx="3">
                  <c:v>0.27400000000000002</c:v>
                </c:pt>
                <c:pt idx="4">
                  <c:v>8.4000000000000005E-2</c:v>
                </c:pt>
                <c:pt idx="5">
                  <c:v>0.157</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0.98899999999999999</c:v>
                </c:pt>
                <c:pt idx="1">
                  <c:v>0.871</c:v>
                </c:pt>
                <c:pt idx="2">
                  <c:v>0.32600000000000001</c:v>
                </c:pt>
                <c:pt idx="3">
                  <c:v>0.379</c:v>
                </c:pt>
                <c:pt idx="4">
                  <c:v>0.187</c:v>
                </c:pt>
                <c:pt idx="5">
                  <c:v>0.35599999999999998</c:v>
                </c:pt>
              </c:numCache>
            </c:numRef>
          </c:val>
        </c:ser>
        <c:dLbls>
          <c:showLegendKey val="0"/>
          <c:showVal val="1"/>
          <c:showCatName val="0"/>
          <c:showSerName val="0"/>
          <c:showPercent val="0"/>
          <c:showBubbleSize val="0"/>
        </c:dLbls>
        <c:gapWidth val="75"/>
        <c:overlap val="-25"/>
        <c:axId val="73600512"/>
        <c:axId val="33104448"/>
      </c:barChart>
      <c:catAx>
        <c:axId val="73600512"/>
        <c:scaling>
          <c:orientation val="minMax"/>
        </c:scaling>
        <c:delete val="0"/>
        <c:axPos val="b"/>
        <c:majorGridlines/>
        <c:majorTickMark val="none"/>
        <c:minorTickMark val="none"/>
        <c:tickLblPos val="nextTo"/>
        <c:txPr>
          <a:bodyPr rot="0" vert="horz"/>
          <a:lstStyle/>
          <a:p>
            <a:pPr>
              <a:defRPr sz="1000">
                <a:solidFill>
                  <a:schemeClr val="tx2"/>
                </a:solidFill>
              </a:defRPr>
            </a:pPr>
            <a:endParaRPr lang="en-US"/>
          </a:p>
        </c:txPr>
        <c:crossAx val="33104448"/>
        <c:crosses val="autoZero"/>
        <c:auto val="1"/>
        <c:lblAlgn val="ctr"/>
        <c:lblOffset val="100"/>
        <c:noMultiLvlLbl val="0"/>
      </c:catAx>
      <c:valAx>
        <c:axId val="3310444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3600512"/>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0.45700000000000002</c:v>
                </c:pt>
                <c:pt idx="1">
                  <c:v>0.54300000000000004</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Sheet1!$B$2:$B$5</c:f>
              <c:numCache>
                <c:formatCode>0.00%</c:formatCode>
                <c:ptCount val="4"/>
                <c:pt idx="0">
                  <c:v>0.17899999999999999</c:v>
                </c:pt>
                <c:pt idx="1">
                  <c:v>0.17899999999999999</c:v>
                </c:pt>
                <c:pt idx="2">
                  <c:v>0.25</c:v>
                </c:pt>
                <c:pt idx="3">
                  <c:v>0.14299999999999999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Sheet1!$C$2:$C$5</c:f>
              <c:numCache>
                <c:formatCode>0.00%</c:formatCode>
                <c:ptCount val="4"/>
                <c:pt idx="0">
                  <c:v>0.185</c:v>
                </c:pt>
                <c:pt idx="1">
                  <c:v>0.16900000000000001</c:v>
                </c:pt>
                <c:pt idx="2">
                  <c:v>0.189</c:v>
                </c:pt>
                <c:pt idx="3">
                  <c:v>0.153</c:v>
                </c:pt>
              </c:numCache>
            </c:numRef>
          </c:val>
        </c:ser>
        <c:dLbls>
          <c:showLegendKey val="0"/>
          <c:showVal val="1"/>
          <c:showCatName val="0"/>
          <c:showSerName val="0"/>
          <c:showPercent val="0"/>
          <c:showBubbleSize val="0"/>
        </c:dLbls>
        <c:gapWidth val="75"/>
        <c:overlap val="-25"/>
        <c:axId val="74421760"/>
        <c:axId val="33106752"/>
      </c:barChart>
      <c:catAx>
        <c:axId val="74421760"/>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33106752"/>
        <c:crosses val="autoZero"/>
        <c:auto val="1"/>
        <c:lblAlgn val="ctr"/>
        <c:lblOffset val="100"/>
        <c:noMultiLvlLbl val="0"/>
      </c:catAx>
      <c:valAx>
        <c:axId val="3310675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421760"/>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Sheet1!$B$2:$B$5</c:f>
              <c:numCache>
                <c:formatCode>0.00%</c:formatCode>
                <c:ptCount val="4"/>
                <c:pt idx="0">
                  <c:v>9.5000000000000001E-2</c:v>
                </c:pt>
                <c:pt idx="1">
                  <c:v>8.3000000000000004E-2</c:v>
                </c:pt>
                <c:pt idx="2">
                  <c:v>0.25</c:v>
                </c:pt>
                <c:pt idx="3">
                  <c:v>0.20200000000000001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Sheet1!$C$2:$C$5</c:f>
              <c:numCache>
                <c:formatCode>0.00%</c:formatCode>
                <c:ptCount val="4"/>
                <c:pt idx="0">
                  <c:v>8.6999999999999994E-2</c:v>
                </c:pt>
                <c:pt idx="1">
                  <c:v>6.7000000000000004E-2</c:v>
                </c:pt>
                <c:pt idx="2">
                  <c:v>0.191</c:v>
                </c:pt>
                <c:pt idx="3">
                  <c:v>0.115</c:v>
                </c:pt>
              </c:numCache>
            </c:numRef>
          </c:val>
        </c:ser>
        <c:dLbls>
          <c:showLegendKey val="0"/>
          <c:showVal val="1"/>
          <c:showCatName val="0"/>
          <c:showSerName val="0"/>
          <c:showPercent val="0"/>
          <c:showBubbleSize val="0"/>
        </c:dLbls>
        <c:gapWidth val="75"/>
        <c:overlap val="-25"/>
        <c:axId val="74106368"/>
        <c:axId val="33109056"/>
      </c:barChart>
      <c:catAx>
        <c:axId val="74106368"/>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33109056"/>
        <c:crosses val="autoZero"/>
        <c:auto val="1"/>
        <c:lblAlgn val="ctr"/>
        <c:lblOffset val="100"/>
        <c:noMultiLvlLbl val="0"/>
      </c:catAx>
      <c:valAx>
        <c:axId val="3310905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106368"/>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74416128"/>
        <c:axId val="33111360"/>
      </c:barChart>
      <c:catAx>
        <c:axId val="74416128"/>
        <c:scaling>
          <c:orientation val="minMax"/>
        </c:scaling>
        <c:delete val="0"/>
        <c:axPos val="l"/>
        <c:majorTickMark val="none"/>
        <c:minorTickMark val="none"/>
        <c:tickLblPos val="nextTo"/>
        <c:txPr>
          <a:bodyPr rot="0" vert="horz"/>
          <a:lstStyle/>
          <a:p>
            <a:pPr>
              <a:defRPr/>
            </a:pPr>
            <a:endParaRPr lang="en-US"/>
          </a:p>
        </c:txPr>
        <c:crossAx val="33111360"/>
        <c:crosses val="autoZero"/>
        <c:auto val="1"/>
        <c:lblAlgn val="ctr"/>
        <c:lblOffset val="100"/>
        <c:tickLblSkip val="1"/>
        <c:tickMarkSkip val="1"/>
        <c:noMultiLvlLbl val="0"/>
      </c:catAx>
      <c:valAx>
        <c:axId val="3311136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7441612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52.74</c:v>
                </c:pt>
                <c:pt idx="1">
                  <c:v>53.24</c:v>
                </c:pt>
                <c:pt idx="2">
                  <c:v>52.5</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50.05</c:v>
                </c:pt>
                <c:pt idx="1">
                  <c:v>50.39</c:v>
                </c:pt>
                <c:pt idx="2">
                  <c:v>49.76</c:v>
                </c:pt>
              </c:numCache>
            </c:numRef>
          </c:val>
        </c:ser>
        <c:dLbls>
          <c:showLegendKey val="0"/>
          <c:showVal val="1"/>
          <c:showCatName val="0"/>
          <c:showSerName val="0"/>
          <c:showPercent val="0"/>
          <c:showBubbleSize val="0"/>
        </c:dLbls>
        <c:gapWidth val="50"/>
        <c:overlap val="-6"/>
        <c:axId val="74422784"/>
        <c:axId val="74507968"/>
      </c:barChart>
      <c:catAx>
        <c:axId val="74422784"/>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74507968"/>
        <c:crosses val="autoZero"/>
        <c:auto val="1"/>
        <c:lblAlgn val="ctr"/>
        <c:lblOffset val="100"/>
        <c:noMultiLvlLbl val="0"/>
      </c:catAx>
      <c:valAx>
        <c:axId val="7450796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442278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74647040"/>
        <c:axId val="74510272"/>
      </c:barChart>
      <c:catAx>
        <c:axId val="74647040"/>
        <c:scaling>
          <c:orientation val="minMax"/>
        </c:scaling>
        <c:delete val="0"/>
        <c:axPos val="l"/>
        <c:majorTickMark val="none"/>
        <c:minorTickMark val="none"/>
        <c:tickLblPos val="nextTo"/>
        <c:txPr>
          <a:bodyPr rot="0" vert="horz"/>
          <a:lstStyle/>
          <a:p>
            <a:pPr>
              <a:defRPr/>
            </a:pPr>
            <a:endParaRPr lang="en-US"/>
          </a:p>
        </c:txPr>
        <c:crossAx val="74510272"/>
        <c:crosses val="autoZero"/>
        <c:auto val="1"/>
        <c:lblAlgn val="ctr"/>
        <c:lblOffset val="100"/>
        <c:tickLblSkip val="1"/>
        <c:tickMarkSkip val="1"/>
        <c:noMultiLvlLbl val="0"/>
      </c:catAx>
      <c:valAx>
        <c:axId val="7451027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7464704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52.85</c:v>
                </c:pt>
                <c:pt idx="1">
                  <c:v>55.44</c:v>
                </c:pt>
                <c:pt idx="2">
                  <c:v>51.62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49.7</c:v>
                </c:pt>
                <c:pt idx="1">
                  <c:v>49.82</c:v>
                </c:pt>
                <c:pt idx="2">
                  <c:v>49.59</c:v>
                </c:pt>
              </c:numCache>
            </c:numRef>
          </c:val>
        </c:ser>
        <c:dLbls>
          <c:showLegendKey val="0"/>
          <c:showVal val="1"/>
          <c:showCatName val="0"/>
          <c:showSerName val="0"/>
          <c:showPercent val="0"/>
          <c:showBubbleSize val="0"/>
        </c:dLbls>
        <c:gapWidth val="49"/>
        <c:overlap val="-6"/>
        <c:axId val="73802240"/>
        <c:axId val="74512000"/>
      </c:barChart>
      <c:catAx>
        <c:axId val="73802240"/>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74512000"/>
        <c:crosses val="autoZero"/>
        <c:auto val="1"/>
        <c:lblAlgn val="ctr"/>
        <c:lblOffset val="100"/>
        <c:noMultiLvlLbl val="0"/>
      </c:catAx>
      <c:valAx>
        <c:axId val="74512000"/>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3802240"/>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73811968"/>
        <c:axId val="70295552"/>
      </c:barChart>
      <c:catAx>
        <c:axId val="73811968"/>
        <c:scaling>
          <c:orientation val="minMax"/>
        </c:scaling>
        <c:delete val="0"/>
        <c:axPos val="l"/>
        <c:majorTickMark val="none"/>
        <c:minorTickMark val="none"/>
        <c:tickLblPos val="nextTo"/>
        <c:txPr>
          <a:bodyPr rot="0" vert="horz"/>
          <a:lstStyle/>
          <a:p>
            <a:pPr>
              <a:defRPr/>
            </a:pPr>
            <a:endParaRPr lang="en-US"/>
          </a:p>
        </c:txPr>
        <c:crossAx val="70295552"/>
        <c:crosses val="autoZero"/>
        <c:auto val="1"/>
        <c:lblAlgn val="ctr"/>
        <c:lblOffset val="100"/>
        <c:tickLblSkip val="1"/>
        <c:tickMarkSkip val="1"/>
        <c:noMultiLvlLbl val="0"/>
      </c:catAx>
      <c:valAx>
        <c:axId val="702955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7381196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48.51</c:v>
                </c:pt>
                <c:pt idx="1">
                  <c:v>49.25</c:v>
                </c:pt>
                <c:pt idx="2">
                  <c:v>48.15</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48.72</c:v>
                </c:pt>
                <c:pt idx="1">
                  <c:v>50.59</c:v>
                </c:pt>
                <c:pt idx="2">
                  <c:v>47.15</c:v>
                </c:pt>
              </c:numCache>
            </c:numRef>
          </c:val>
        </c:ser>
        <c:dLbls>
          <c:showLegendKey val="0"/>
          <c:showVal val="1"/>
          <c:showCatName val="0"/>
          <c:showSerName val="0"/>
          <c:showPercent val="0"/>
          <c:showBubbleSize val="0"/>
        </c:dLbls>
        <c:gapWidth val="50"/>
        <c:overlap val="-6"/>
        <c:axId val="73813504"/>
        <c:axId val="70296704"/>
      </c:barChart>
      <c:catAx>
        <c:axId val="73813504"/>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70296704"/>
        <c:crosses val="autoZero"/>
        <c:auto val="1"/>
        <c:lblAlgn val="ctr"/>
        <c:lblOffset val="100"/>
        <c:noMultiLvlLbl val="0"/>
      </c:catAx>
      <c:valAx>
        <c:axId val="70296704"/>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3813504"/>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51.54</c:v>
                </c:pt>
                <c:pt idx="1">
                  <c:v>52.26</c:v>
                </c:pt>
                <c:pt idx="2">
                  <c:v>51.21</c:v>
                </c:pt>
              </c:numCache>
            </c:numRef>
          </c:val>
        </c:ser>
        <c:ser>
          <c:idx val="0"/>
          <c:order val="1"/>
          <c:spPr>
            <a:solidFill>
              <a:srgbClr val="FFA953"/>
            </a:solidFill>
            <a:ln w="3175">
              <a:solidFill>
                <a:srgbClr val="7680AC">
                  <a:alpha val="50000"/>
                </a:srgbClr>
              </a:solidFill>
            </a:ln>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49.02</c:v>
                </c:pt>
                <c:pt idx="1">
                  <c:v>48.12</c:v>
                </c:pt>
                <c:pt idx="2">
                  <c:v>49.78</c:v>
                </c:pt>
              </c:numCache>
            </c:numRef>
          </c:val>
        </c:ser>
        <c:dLbls>
          <c:showLegendKey val="0"/>
          <c:showVal val="1"/>
          <c:showCatName val="0"/>
          <c:showSerName val="0"/>
          <c:showPercent val="0"/>
          <c:showBubbleSize val="0"/>
        </c:dLbls>
        <c:gapWidth val="50"/>
        <c:overlap val="-6"/>
        <c:axId val="73944064"/>
        <c:axId val="70300160"/>
      </c:barChart>
      <c:catAx>
        <c:axId val="73944064"/>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70300160"/>
        <c:crosses val="autoZero"/>
        <c:auto val="1"/>
        <c:lblAlgn val="ctr"/>
        <c:lblOffset val="100"/>
        <c:tickLblSkip val="1"/>
        <c:tickMarkSkip val="1"/>
        <c:noMultiLvlLbl val="0"/>
      </c:catAx>
      <c:valAx>
        <c:axId val="70300160"/>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3944064"/>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0.57099999999999995</c:v>
                </c:pt>
                <c:pt idx="1">
                  <c:v>0.54200000000000004</c:v>
                </c:pt>
                <c:pt idx="2">
                  <c:v>0.34499999999999997</c:v>
                </c:pt>
                <c:pt idx="3">
                  <c:v>0.36399999999999999</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0.36899999999999999</c:v>
                </c:pt>
                <c:pt idx="1">
                  <c:v>0.34399999999999997</c:v>
                </c:pt>
                <c:pt idx="2">
                  <c:v>0.17899999999999999</c:v>
                </c:pt>
                <c:pt idx="3">
                  <c:v>9.6000000000000002E-2</c:v>
                </c:pt>
              </c:numCache>
            </c:numRef>
          </c:val>
        </c:ser>
        <c:dLbls>
          <c:showLegendKey val="0"/>
          <c:showVal val="0"/>
          <c:showCatName val="0"/>
          <c:showSerName val="0"/>
          <c:showPercent val="0"/>
          <c:showBubbleSize val="0"/>
        </c:dLbls>
        <c:gapWidth val="74"/>
        <c:overlap val="100"/>
        <c:axId val="75079168"/>
        <c:axId val="70303040"/>
      </c:barChart>
      <c:catAx>
        <c:axId val="75079168"/>
        <c:scaling>
          <c:orientation val="minMax"/>
        </c:scaling>
        <c:delete val="0"/>
        <c:axPos val="b"/>
        <c:majorGridlines/>
        <c:majorTickMark val="none"/>
        <c:minorTickMark val="none"/>
        <c:tickLblPos val="none"/>
        <c:crossAx val="70303040"/>
        <c:crosses val="autoZero"/>
        <c:auto val="1"/>
        <c:lblAlgn val="ctr"/>
        <c:lblOffset val="100"/>
        <c:tickLblSkip val="2"/>
        <c:tickMarkSkip val="2"/>
        <c:noMultiLvlLbl val="0"/>
      </c:catAx>
      <c:valAx>
        <c:axId val="7030304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50791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0.06</c:v>
                </c:pt>
                <c:pt idx="1">
                  <c:v>0</c:v>
                </c:pt>
                <c:pt idx="2">
                  <c:v>0.214</c:v>
                </c:pt>
                <c:pt idx="3">
                  <c:v>0.14299999999999999</c:v>
                </c:pt>
                <c:pt idx="4">
                  <c:v>0.47599999999999998</c:v>
                </c:pt>
                <c:pt idx="5">
                  <c:v>3.5999999999999997E-2</c:v>
                </c:pt>
                <c:pt idx="6">
                  <c:v>7.0999999999999994E-2</c:v>
                </c:pt>
              </c:numCache>
            </c:numRef>
          </c:val>
        </c:ser>
        <c:ser>
          <c:idx val="1"/>
          <c:order val="1"/>
          <c:tx>
            <c:strRef>
              <c:f>Sheet1!$C$1</c:f>
              <c:strCache>
                <c:ptCount val="1"/>
                <c:pt idx="0">
                  <c:v>Comparison Group</c:v>
                </c:pt>
              </c:strCache>
            </c:strRef>
          </c:tx>
          <c:spPr>
            <a:solidFill>
              <a:srgbClr val="FFA953"/>
            </a:solidFill>
          </c:spPr>
          <c:invertIfNegative val="0"/>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7.2999999999999995E-2</c:v>
                </c:pt>
                <c:pt idx="1">
                  <c:v>2E-3</c:v>
                </c:pt>
                <c:pt idx="2">
                  <c:v>9.4E-2</c:v>
                </c:pt>
                <c:pt idx="3">
                  <c:v>9.6000000000000002E-2</c:v>
                </c:pt>
                <c:pt idx="4">
                  <c:v>0.60299999999999998</c:v>
                </c:pt>
                <c:pt idx="5">
                  <c:v>1.7000000000000001E-2</c:v>
                </c:pt>
                <c:pt idx="6">
                  <c:v>0.115</c:v>
                </c:pt>
              </c:numCache>
            </c:numRef>
          </c:val>
        </c:ser>
        <c:dLbls>
          <c:showLegendKey val="0"/>
          <c:showVal val="1"/>
          <c:showCatName val="0"/>
          <c:showSerName val="0"/>
          <c:showPercent val="0"/>
          <c:showBubbleSize val="0"/>
        </c:dLbls>
        <c:gapWidth val="50"/>
        <c:axId val="47015424"/>
        <c:axId val="33134208"/>
      </c:barChart>
      <c:catAx>
        <c:axId val="47015424"/>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33134208"/>
        <c:crosses val="autoZero"/>
        <c:auto val="1"/>
        <c:lblAlgn val="ctr"/>
        <c:lblOffset val="100"/>
        <c:tickLblSkip val="1"/>
        <c:tickMarkSkip val="1"/>
        <c:noMultiLvlLbl val="0"/>
      </c:catAx>
      <c:valAx>
        <c:axId val="33134208"/>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47015424"/>
        <c:crosses val="autoZero"/>
        <c:crossBetween val="between"/>
        <c:majorUnit val="0.1"/>
        <c:minorUnit val="4.0000000000000022E-2"/>
      </c:valAx>
    </c:plotArea>
    <c:legend>
      <c:legendPos val="b"/>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145481814773"/>
          <c:y val="0.102369442950066"/>
          <c:w val="0.86528058992625823"/>
          <c:h val="0.7377226687219196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00" b="1" i="0" u="none" strike="noStrike" baseline="0">
                    <a:solidFill>
                      <a:schemeClr val="bg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Sheet1!$A$2:$A$7</c:f>
              <c:strCache>
                <c:ptCount val="6"/>
                <c:pt idx="0">
                  <c:v>Learning disability</c:v>
                </c:pt>
                <c:pt idx="1">
                  <c:v>ADHD</c:v>
                </c:pt>
                <c:pt idx="2">
                  <c:v>Autism spectrum</c:v>
                </c:pt>
                <c:pt idx="3">
                  <c:v>Physical disability</c:v>
                </c:pt>
                <c:pt idx="4">
                  <c:v>Chronic illness</c:v>
                </c:pt>
                <c:pt idx="5">
                  <c:v>Psychological disorder </c:v>
                </c:pt>
              </c:strCache>
            </c:strRef>
          </c:cat>
          <c:val>
            <c:numRef>
              <c:f>Sheet1!$B$2:$B$7</c:f>
              <c:numCache>
                <c:formatCode>0.0%</c:formatCode>
                <c:ptCount val="6"/>
                <c:pt idx="0">
                  <c:v>4.9000000000000002E-2</c:v>
                </c:pt>
                <c:pt idx="1">
                  <c:v>2.5000000000000001E-2</c:v>
                </c:pt>
                <c:pt idx="2">
                  <c:v>1.2E-2</c:v>
                </c:pt>
                <c:pt idx="3">
                  <c:v>4.9000000000000002E-2</c:v>
                </c:pt>
                <c:pt idx="4">
                  <c:v>2.5000000000000001E-2</c:v>
                </c:pt>
                <c:pt idx="5">
                  <c:v>0.1</c:v>
                </c:pt>
              </c:numCache>
            </c:numRef>
          </c:val>
        </c:ser>
        <c:ser>
          <c:idx val="1"/>
          <c:order val="1"/>
          <c:tx>
            <c:strRef>
              <c:f>Sheet1!$C$1</c:f>
              <c:strCache>
                <c:ptCount val="1"/>
                <c:pt idx="0">
                  <c:v>Comparison Group</c:v>
                </c:pt>
              </c:strCache>
            </c:strRef>
          </c:tx>
          <c:spPr>
            <a:solidFill>
              <a:srgbClr val="FFA953"/>
            </a:solidFill>
          </c:spPr>
          <c:invertIfNegative val="0"/>
          <c:dLbls>
            <c:txPr>
              <a:bodyPr/>
              <a:lstStyle/>
              <a:p>
                <a:pPr>
                  <a:defRPr sz="1000">
                    <a:solidFill>
                      <a:schemeClr val="bg1">
                        <a:lumMod val="50000"/>
                      </a:schemeClr>
                    </a:solidFill>
                  </a:defRPr>
                </a:pPr>
                <a:endParaRPr lang="en-US"/>
              </a:p>
            </c:txPr>
            <c:showLegendKey val="0"/>
            <c:showVal val="1"/>
            <c:showCatName val="0"/>
            <c:showSerName val="0"/>
            <c:showPercent val="0"/>
            <c:showBubbleSize val="0"/>
            <c:showLeaderLines val="0"/>
          </c:dLbls>
          <c:cat>
            <c:strRef>
              <c:f>Sheet1!$A$2:$A$7</c:f>
              <c:strCache>
                <c:ptCount val="6"/>
                <c:pt idx="0">
                  <c:v>Learning disability</c:v>
                </c:pt>
                <c:pt idx="1">
                  <c:v>ADHD</c:v>
                </c:pt>
                <c:pt idx="2">
                  <c:v>Autism spectrum</c:v>
                </c:pt>
                <c:pt idx="3">
                  <c:v>Physical disability</c:v>
                </c:pt>
                <c:pt idx="4">
                  <c:v>Chronic illness</c:v>
                </c:pt>
                <c:pt idx="5">
                  <c:v>Psychological disorder </c:v>
                </c:pt>
              </c:strCache>
            </c:strRef>
          </c:cat>
          <c:val>
            <c:numRef>
              <c:f>Sheet1!$C$2:$C$7</c:f>
              <c:numCache>
                <c:formatCode>0.0%</c:formatCode>
                <c:ptCount val="6"/>
                <c:pt idx="0">
                  <c:v>3.1E-2</c:v>
                </c:pt>
                <c:pt idx="1">
                  <c:v>5.8000000000000003E-2</c:v>
                </c:pt>
                <c:pt idx="2">
                  <c:v>8.0000000000000002E-3</c:v>
                </c:pt>
                <c:pt idx="3">
                  <c:v>4.4999999999999998E-2</c:v>
                </c:pt>
                <c:pt idx="4">
                  <c:v>2.1999999999999999E-2</c:v>
                </c:pt>
                <c:pt idx="5">
                  <c:v>7.5999999999999998E-2</c:v>
                </c:pt>
              </c:numCache>
            </c:numRef>
          </c:val>
        </c:ser>
        <c:dLbls>
          <c:showLegendKey val="0"/>
          <c:showVal val="1"/>
          <c:showCatName val="0"/>
          <c:showSerName val="0"/>
          <c:showPercent val="0"/>
          <c:showBubbleSize val="0"/>
        </c:dLbls>
        <c:gapWidth val="50"/>
        <c:axId val="75144704"/>
        <c:axId val="74483392"/>
      </c:barChart>
      <c:catAx>
        <c:axId val="75144704"/>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74483392"/>
        <c:crosses val="autoZero"/>
        <c:auto val="1"/>
        <c:lblAlgn val="ctr"/>
        <c:lblOffset val="100"/>
        <c:tickLblSkip val="1"/>
        <c:tickMarkSkip val="1"/>
        <c:noMultiLvlLbl val="0"/>
      </c:catAx>
      <c:valAx>
        <c:axId val="74483392"/>
        <c:scaling>
          <c:orientation val="minMax"/>
          <c:max val="0.2"/>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75144704"/>
        <c:crosses val="autoZero"/>
        <c:crossBetween val="between"/>
        <c:majorUnit val="0.1"/>
        <c:minorUnit val="4.0000000000000022E-2"/>
      </c:valAx>
    </c:plotArea>
    <c:legend>
      <c:legendPos val="r"/>
      <c:legendEntry>
        <c:idx val="0"/>
        <c:txPr>
          <a:bodyPr/>
          <a:lstStyle/>
          <a:p>
            <a:pPr>
              <a:defRPr sz="1300"/>
            </a:pPr>
            <a:endParaRPr lang="en-US"/>
          </a:p>
        </c:txPr>
      </c:legendEntry>
      <c:legendEntry>
        <c:idx val="1"/>
        <c:txPr>
          <a:bodyPr/>
          <a:lstStyle/>
          <a:p>
            <a:pPr>
              <a:defRPr sz="1200"/>
            </a:pPr>
            <a:endParaRPr lang="en-US"/>
          </a:p>
        </c:txPr>
      </c:legendEntry>
      <c:layout>
        <c:manualLayout>
          <c:xMode val="edge"/>
          <c:yMode val="edge"/>
          <c:x val="0.31194388201474837"/>
          <c:y val="0.94868940490027542"/>
          <c:w val="0.49281802274715741"/>
          <c:h val="5.0105896151118635E-2"/>
        </c:manualLayout>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Sheet1!$B$2:$B$5</c:f>
              <c:numCache>
                <c:formatCode>0%</c:formatCode>
                <c:ptCount val="4"/>
                <c:pt idx="0">
                  <c:v>0.39800000000000002</c:v>
                </c:pt>
                <c:pt idx="1">
                  <c:v>0.32900000000000001</c:v>
                </c:pt>
                <c:pt idx="2">
                  <c:v>0.89200000000000002</c:v>
                </c:pt>
                <c:pt idx="3">
                  <c:v>0.33700000000000002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Sheet1!$C$2:$C$5</c:f>
              <c:numCache>
                <c:formatCode>0.00%</c:formatCode>
                <c:ptCount val="4"/>
                <c:pt idx="0">
                  <c:v>0.27400000000000002</c:v>
                </c:pt>
                <c:pt idx="1">
                  <c:v>0.152</c:v>
                </c:pt>
                <c:pt idx="2">
                  <c:v>0.61799999999999999</c:v>
                </c:pt>
                <c:pt idx="3">
                  <c:v>0.22500000000000001</c:v>
                </c:pt>
              </c:numCache>
            </c:numRef>
          </c:val>
        </c:ser>
        <c:dLbls>
          <c:showLegendKey val="0"/>
          <c:showVal val="1"/>
          <c:showCatName val="0"/>
          <c:showSerName val="0"/>
          <c:showPercent val="0"/>
          <c:showBubbleSize val="0"/>
        </c:dLbls>
        <c:gapWidth val="75"/>
        <c:overlap val="-25"/>
        <c:axId val="75234816"/>
        <c:axId val="74486848"/>
      </c:barChart>
      <c:catAx>
        <c:axId val="75234816"/>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74486848"/>
        <c:crosses val="autoZero"/>
        <c:auto val="1"/>
        <c:lblAlgn val="ctr"/>
        <c:lblOffset val="100"/>
        <c:noMultiLvlLbl val="0"/>
      </c:catAx>
      <c:valAx>
        <c:axId val="7448684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5234816"/>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2943"/>
        </c:manualLayout>
      </c:layout>
      <c:barChart>
        <c:barDir val="col"/>
        <c:grouping val="stacked"/>
        <c:varyColors val="0"/>
        <c:ser>
          <c:idx val="0"/>
          <c:order val="0"/>
          <c:tx>
            <c:strRef>
              <c:f>Sheet1!$C$1</c:f>
              <c:strCache>
                <c:ptCount val="1"/>
                <c:pt idx="0">
                  <c:v>Major Strength</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0.48199999999999998</c:v>
                </c:pt>
                <c:pt idx="1">
                  <c:v>0.51100000000000001</c:v>
                </c:pt>
                <c:pt idx="2">
                  <c:v>0.41</c:v>
                </c:pt>
                <c:pt idx="3">
                  <c:v>0.442</c:v>
                </c:pt>
                <c:pt idx="4">
                  <c:v>0.373</c:v>
                </c:pt>
                <c:pt idx="5">
                  <c:v>0.193</c:v>
                </c:pt>
              </c:numCache>
            </c:numRef>
          </c:val>
        </c:ser>
        <c:ser>
          <c:idx val="1"/>
          <c:order val="1"/>
          <c:tx>
            <c:strRef>
              <c:f>Sheet1!$D$1</c:f>
              <c:strCache>
                <c:ptCount val="1"/>
                <c:pt idx="0">
                  <c:v>Somewhat Strong</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0.30099999999999999</c:v>
                </c:pt>
                <c:pt idx="1">
                  <c:v>0.223</c:v>
                </c:pt>
                <c:pt idx="2">
                  <c:v>0.32500000000000001</c:v>
                </c:pt>
                <c:pt idx="3">
                  <c:v>0.214</c:v>
                </c:pt>
                <c:pt idx="4">
                  <c:v>0.20499999999999999</c:v>
                </c:pt>
                <c:pt idx="5">
                  <c:v>9.9000000000000005E-2</c:v>
                </c:pt>
              </c:numCache>
            </c:numRef>
          </c:val>
        </c:ser>
        <c:dLbls>
          <c:showLegendKey val="0"/>
          <c:showVal val="0"/>
          <c:showCatName val="0"/>
          <c:showSerName val="0"/>
          <c:showPercent val="0"/>
          <c:showBubbleSize val="0"/>
        </c:dLbls>
        <c:gapWidth val="58"/>
        <c:overlap val="100"/>
        <c:axId val="75826688"/>
        <c:axId val="46940160"/>
      </c:barChart>
      <c:catAx>
        <c:axId val="75826688"/>
        <c:scaling>
          <c:orientation val="minMax"/>
        </c:scaling>
        <c:delete val="0"/>
        <c:axPos val="b"/>
        <c:majorGridlines/>
        <c:majorTickMark val="none"/>
        <c:minorTickMark val="none"/>
        <c:tickLblPos val="none"/>
        <c:crossAx val="46940160"/>
        <c:crosses val="autoZero"/>
        <c:auto val="1"/>
        <c:lblAlgn val="ctr"/>
        <c:lblOffset val="100"/>
        <c:tickLblSkip val="2"/>
        <c:tickMarkSkip val="2"/>
        <c:noMultiLvlLbl val="0"/>
      </c:catAx>
      <c:valAx>
        <c:axId val="4694016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582668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0.28899999999999998</c:v>
                </c:pt>
                <c:pt idx="1">
                  <c:v>0.30099999999999999</c:v>
                </c:pt>
                <c:pt idx="2">
                  <c:v>0.28899999999999998</c:v>
                </c:pt>
                <c:pt idx="3">
                  <c:v>0.27</c:v>
                </c:pt>
                <c:pt idx="4">
                  <c:v>0.32500000000000001</c:v>
                </c:pt>
                <c:pt idx="5">
                  <c:v>0.23699999999999999</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0.313</c:v>
                </c:pt>
                <c:pt idx="1">
                  <c:v>0.10299999999999999</c:v>
                </c:pt>
                <c:pt idx="2">
                  <c:v>0.16900000000000001</c:v>
                </c:pt>
                <c:pt idx="3">
                  <c:v>0.104</c:v>
                </c:pt>
                <c:pt idx="4">
                  <c:v>0.16900000000000001</c:v>
                </c:pt>
                <c:pt idx="5">
                  <c:v>0.10199999999999999</c:v>
                </c:pt>
              </c:numCache>
            </c:numRef>
          </c:val>
        </c:ser>
        <c:dLbls>
          <c:showLegendKey val="0"/>
          <c:showVal val="0"/>
          <c:showCatName val="0"/>
          <c:showSerName val="0"/>
          <c:showPercent val="0"/>
          <c:showBubbleSize val="0"/>
        </c:dLbls>
        <c:gapWidth val="58"/>
        <c:overlap val="100"/>
        <c:axId val="75907072"/>
        <c:axId val="46941888"/>
      </c:barChart>
      <c:catAx>
        <c:axId val="75907072"/>
        <c:scaling>
          <c:orientation val="minMax"/>
        </c:scaling>
        <c:delete val="0"/>
        <c:axPos val="b"/>
        <c:majorGridlines/>
        <c:majorTickMark val="none"/>
        <c:minorTickMark val="none"/>
        <c:tickLblPos val="none"/>
        <c:crossAx val="46941888"/>
        <c:crosses val="autoZero"/>
        <c:auto val="1"/>
        <c:lblAlgn val="ctr"/>
        <c:lblOffset val="100"/>
        <c:tickLblSkip val="2"/>
        <c:tickMarkSkip val="2"/>
        <c:noMultiLvlLbl val="0"/>
      </c:catAx>
      <c:valAx>
        <c:axId val="4694188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59070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multiLvlStrRef>
              <c:f>Sheet1!$A$2:$B$7</c:f>
              <c:multiLvlStrCache>
                <c:ptCount val="6"/>
                <c:lvl>
                  <c:pt idx="0">
                    <c:v>Your Institution</c:v>
                  </c:pt>
                  <c:pt idx="1">
                    <c:v>Comparison Group</c:v>
                  </c:pt>
                  <c:pt idx="2">
                    <c:v>Your Institution</c:v>
                  </c:pt>
                  <c:pt idx="3">
                    <c:v>Comparison Group</c:v>
                  </c:pt>
                  <c:pt idx="4">
                    <c:v>Your Institution</c:v>
                  </c:pt>
                  <c:pt idx="5">
                    <c:v>Comparison Group</c:v>
                  </c:pt>
                </c:lvl>
                <c:lvl>
                  <c:pt idx="0">
                    <c:v>Critical Thinking</c:v>
                  </c:pt>
                  <c:pt idx="2">
                    <c:v>Problem-solving</c:v>
                  </c:pt>
                  <c:pt idx="4">
                    <c:v>Ability to manage your time effectively</c:v>
                  </c:pt>
                </c:lvl>
              </c:multiLvlStrCache>
            </c:multiLvlStrRef>
          </c:cat>
          <c:val>
            <c:numRef>
              <c:f>Sheet1!$C$2:$C$7</c:f>
              <c:numCache>
                <c:formatCode>0.0%</c:formatCode>
                <c:ptCount val="6"/>
                <c:pt idx="0">
                  <c:v>0.44600000000000001</c:v>
                </c:pt>
                <c:pt idx="1">
                  <c:v>0.41599999999999998</c:v>
                </c:pt>
                <c:pt idx="2">
                  <c:v>0.38600000000000001</c:v>
                </c:pt>
                <c:pt idx="3">
                  <c:v>0.44500000000000001</c:v>
                </c:pt>
                <c:pt idx="4">
                  <c:v>0.33700000000000002</c:v>
                </c:pt>
                <c:pt idx="5">
                  <c:v>0.32300000000000001</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multiLvlStrRef>
              <c:f>Sheet1!$A$2:$B$7</c:f>
              <c:multiLvlStrCache>
                <c:ptCount val="6"/>
                <c:lvl>
                  <c:pt idx="0">
                    <c:v>Your Institution</c:v>
                  </c:pt>
                  <c:pt idx="1">
                    <c:v>Comparison Group</c:v>
                  </c:pt>
                  <c:pt idx="2">
                    <c:v>Your Institution</c:v>
                  </c:pt>
                  <c:pt idx="3">
                    <c:v>Comparison Group</c:v>
                  </c:pt>
                  <c:pt idx="4">
                    <c:v>Your Institution</c:v>
                  </c:pt>
                  <c:pt idx="5">
                    <c:v>Comparison Group</c:v>
                  </c:pt>
                </c:lvl>
                <c:lvl>
                  <c:pt idx="0">
                    <c:v>Critical Thinking</c:v>
                  </c:pt>
                  <c:pt idx="2">
                    <c:v>Problem-solving</c:v>
                  </c:pt>
                  <c:pt idx="4">
                    <c:v>Ability to manage your time effectively</c:v>
                  </c:pt>
                </c:lvl>
              </c:multiLvlStrCache>
            </c:multiLvlStrRef>
          </c:cat>
          <c:val>
            <c:numRef>
              <c:f>Sheet1!$D$2:$D$7</c:f>
              <c:numCache>
                <c:formatCode>0.0%</c:formatCode>
                <c:ptCount val="6"/>
                <c:pt idx="0">
                  <c:v>0.30099999999999999</c:v>
                </c:pt>
                <c:pt idx="1">
                  <c:v>0.188</c:v>
                </c:pt>
                <c:pt idx="2">
                  <c:v>0.34899999999999998</c:v>
                </c:pt>
                <c:pt idx="3">
                  <c:v>0.22</c:v>
                </c:pt>
                <c:pt idx="4">
                  <c:v>0.30099999999999999</c:v>
                </c:pt>
                <c:pt idx="5">
                  <c:v>0.158</c:v>
                </c:pt>
              </c:numCache>
            </c:numRef>
          </c:val>
        </c:ser>
        <c:dLbls>
          <c:showLegendKey val="0"/>
          <c:showVal val="0"/>
          <c:showCatName val="0"/>
          <c:showSerName val="0"/>
          <c:showPercent val="0"/>
          <c:showBubbleSize val="0"/>
        </c:dLbls>
        <c:gapWidth val="58"/>
        <c:overlap val="100"/>
        <c:axId val="76029952"/>
        <c:axId val="46944192"/>
      </c:barChart>
      <c:catAx>
        <c:axId val="76029952"/>
        <c:scaling>
          <c:orientation val="minMax"/>
        </c:scaling>
        <c:delete val="0"/>
        <c:axPos val="b"/>
        <c:majorGridlines/>
        <c:majorTickMark val="none"/>
        <c:minorTickMark val="none"/>
        <c:tickLblPos val="none"/>
        <c:crossAx val="46944192"/>
        <c:crosses val="autoZero"/>
        <c:auto val="1"/>
        <c:lblAlgn val="ctr"/>
        <c:lblOffset val="100"/>
        <c:tickLblSkip val="2"/>
        <c:tickMarkSkip val="2"/>
        <c:noMultiLvlLbl val="0"/>
      </c:catAx>
      <c:valAx>
        <c:axId val="4694419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602995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0.36099999999999999</c:v>
                </c:pt>
                <c:pt idx="1">
                  <c:v>0.314</c:v>
                </c:pt>
                <c:pt idx="2">
                  <c:v>0.30099999999999999</c:v>
                </c:pt>
                <c:pt idx="3">
                  <c:v>0.31</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0.24099999999999999</c:v>
                </c:pt>
                <c:pt idx="1">
                  <c:v>0.104</c:v>
                </c:pt>
                <c:pt idx="2">
                  <c:v>0.32500000000000001</c:v>
                </c:pt>
                <c:pt idx="3">
                  <c:v>0.13800000000000001</c:v>
                </c:pt>
              </c:numCache>
            </c:numRef>
          </c:val>
        </c:ser>
        <c:dLbls>
          <c:showLegendKey val="0"/>
          <c:showVal val="0"/>
          <c:showCatName val="0"/>
          <c:showSerName val="0"/>
          <c:showPercent val="0"/>
          <c:showBubbleSize val="0"/>
        </c:dLbls>
        <c:gapWidth val="58"/>
        <c:overlap val="100"/>
        <c:axId val="76197376"/>
        <c:axId val="46946496"/>
      </c:barChart>
      <c:catAx>
        <c:axId val="76197376"/>
        <c:scaling>
          <c:orientation val="minMax"/>
        </c:scaling>
        <c:delete val="0"/>
        <c:axPos val="b"/>
        <c:majorGridlines/>
        <c:majorTickMark val="none"/>
        <c:minorTickMark val="none"/>
        <c:tickLblPos val="none"/>
        <c:crossAx val="46946496"/>
        <c:crosses val="autoZero"/>
        <c:auto val="1"/>
        <c:lblAlgn val="ctr"/>
        <c:lblOffset val="100"/>
        <c:tickLblSkip val="2"/>
        <c:tickMarkSkip val="2"/>
        <c:noMultiLvlLbl val="0"/>
      </c:catAx>
      <c:valAx>
        <c:axId val="4694649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61973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Sheet1!$B$2:$B$3</c:f>
              <c:numCache>
                <c:formatCode>0.00%</c:formatCode>
                <c:ptCount val="2"/>
                <c:pt idx="0">
                  <c:v>0.29799999999999999</c:v>
                </c:pt>
                <c:pt idx="1">
                  <c:v>7.0999999999999994E-2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Sheet1!$C$2:$C$3</c:f>
              <c:numCache>
                <c:formatCode>0.00%</c:formatCode>
                <c:ptCount val="2"/>
                <c:pt idx="0">
                  <c:v>0.13200000000000001</c:v>
                </c:pt>
                <c:pt idx="1">
                  <c:v>4.4999999999999998E-2</c:v>
                </c:pt>
              </c:numCache>
            </c:numRef>
          </c:val>
        </c:ser>
        <c:dLbls>
          <c:showLegendKey val="0"/>
          <c:showVal val="1"/>
          <c:showCatName val="0"/>
          <c:showSerName val="0"/>
          <c:showPercent val="0"/>
          <c:showBubbleSize val="0"/>
        </c:dLbls>
        <c:gapWidth val="75"/>
        <c:overlap val="-25"/>
        <c:axId val="76738048"/>
        <c:axId val="75663616"/>
      </c:barChart>
      <c:catAx>
        <c:axId val="76738048"/>
        <c:scaling>
          <c:orientation val="minMax"/>
        </c:scaling>
        <c:delete val="0"/>
        <c:axPos val="b"/>
        <c:majorGridlines/>
        <c:majorTickMark val="none"/>
        <c:minorTickMark val="none"/>
        <c:tickLblPos val="nextTo"/>
        <c:txPr>
          <a:bodyPr/>
          <a:lstStyle/>
          <a:p>
            <a:pPr>
              <a:defRPr sz="1500">
                <a:solidFill>
                  <a:schemeClr val="tx2"/>
                </a:solidFill>
              </a:defRPr>
            </a:pPr>
            <a:endParaRPr lang="en-US"/>
          </a:p>
        </c:txPr>
        <c:crossAx val="75663616"/>
        <c:crosses val="autoZero"/>
        <c:auto val="1"/>
        <c:lblAlgn val="ctr"/>
        <c:lblOffset val="100"/>
        <c:noMultiLvlLbl val="0"/>
      </c:catAx>
      <c:valAx>
        <c:axId val="7566361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76738048"/>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0</c:v>
                </c:pt>
                <c:pt idx="2">
                  <c:v>2.5000000000000001E-2</c:v>
                </c:pt>
                <c:pt idx="3">
                  <c:v>0.85199999999999998</c:v>
                </c:pt>
                <c:pt idx="4">
                  <c:v>3.6999999999999998E-2</c:v>
                </c:pt>
                <c:pt idx="5">
                  <c:v>3.6999999999999998E-2</c:v>
                </c:pt>
                <c:pt idx="6">
                  <c:v>4.9000000000000002E-2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2E-3</c:v>
                </c:pt>
                <c:pt idx="2">
                  <c:v>1.4E-2</c:v>
                </c:pt>
                <c:pt idx="3">
                  <c:v>0.86499999999999999</c:v>
                </c:pt>
                <c:pt idx="4">
                  <c:v>0.09</c:v>
                </c:pt>
                <c:pt idx="5">
                  <c:v>1.7000000000000001E-2</c:v>
                </c:pt>
                <c:pt idx="6">
                  <c:v>1.2E-2</c:v>
                </c:pt>
              </c:numCache>
            </c:numRef>
          </c:val>
        </c:ser>
        <c:dLbls>
          <c:showLegendKey val="0"/>
          <c:showVal val="1"/>
          <c:showCatName val="0"/>
          <c:showSerName val="0"/>
          <c:showPercent val="0"/>
          <c:showBubbleSize val="0"/>
        </c:dLbls>
        <c:gapWidth val="75"/>
        <c:overlap val="-25"/>
        <c:axId val="77172224"/>
        <c:axId val="75666496"/>
      </c:barChart>
      <c:catAx>
        <c:axId val="77172224"/>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75666496"/>
        <c:crosses val="autoZero"/>
        <c:auto val="1"/>
        <c:lblAlgn val="ctr"/>
        <c:lblOffset val="100"/>
        <c:noMultiLvlLbl val="0"/>
      </c:catAx>
      <c:valAx>
        <c:axId val="7566649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77172224"/>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1.2E-2</c:v>
                </c:pt>
                <c:pt idx="1">
                  <c:v>0</c:v>
                </c:pt>
                <c:pt idx="2">
                  <c:v>0</c:v>
                </c:pt>
                <c:pt idx="3">
                  <c:v>0.22900000000000001</c:v>
                </c:pt>
                <c:pt idx="4">
                  <c:v>0.434</c:v>
                </c:pt>
                <c:pt idx="5">
                  <c:v>0.12</c:v>
                </c:pt>
                <c:pt idx="6">
                  <c:v>0.13300000000000001</c:v>
                </c:pt>
                <c:pt idx="7">
                  <c:v>4.8000000000000001E-2</c:v>
                </c:pt>
                <c:pt idx="8">
                  <c:v>0</c:v>
                </c:pt>
                <c:pt idx="9">
                  <c:v>2.4E-2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4.0000000000000001E-3</c:v>
                </c:pt>
                <c:pt idx="1">
                  <c:v>1E-3</c:v>
                </c:pt>
                <c:pt idx="2">
                  <c:v>4.0000000000000001E-3</c:v>
                </c:pt>
                <c:pt idx="3">
                  <c:v>0.24</c:v>
                </c:pt>
                <c:pt idx="4">
                  <c:v>0.48199999999999998</c:v>
                </c:pt>
                <c:pt idx="5">
                  <c:v>0.17499999999999999</c:v>
                </c:pt>
                <c:pt idx="6">
                  <c:v>6.0999999999999999E-2</c:v>
                </c:pt>
                <c:pt idx="7">
                  <c:v>2.4E-2</c:v>
                </c:pt>
                <c:pt idx="8">
                  <c:v>1E-3</c:v>
                </c:pt>
                <c:pt idx="9">
                  <c:v>7.0000000000000001E-3</c:v>
                </c:pt>
              </c:numCache>
            </c:numRef>
          </c:val>
        </c:ser>
        <c:dLbls>
          <c:showLegendKey val="0"/>
          <c:showVal val="1"/>
          <c:showCatName val="0"/>
          <c:showSerName val="0"/>
          <c:showPercent val="0"/>
          <c:showBubbleSize val="0"/>
        </c:dLbls>
        <c:gapWidth val="75"/>
        <c:overlap val="-25"/>
        <c:axId val="77755904"/>
        <c:axId val="75668800"/>
      </c:barChart>
      <c:catAx>
        <c:axId val="77755904"/>
        <c:scaling>
          <c:orientation val="minMax"/>
        </c:scaling>
        <c:delete val="0"/>
        <c:axPos val="b"/>
        <c:majorGridlines/>
        <c:majorTickMark val="none"/>
        <c:minorTickMark val="none"/>
        <c:tickLblPos val="nextTo"/>
        <c:txPr>
          <a:bodyPr rot="0"/>
          <a:lstStyle/>
          <a:p>
            <a:pPr>
              <a:defRPr sz="1300">
                <a:solidFill>
                  <a:schemeClr val="tx2"/>
                </a:solidFill>
              </a:defRPr>
            </a:pPr>
            <a:endParaRPr lang="en-US"/>
          </a:p>
        </c:txPr>
        <c:crossAx val="75668800"/>
        <c:crosses val="autoZero"/>
        <c:auto val="1"/>
        <c:lblAlgn val="ctr"/>
        <c:lblOffset val="100"/>
        <c:noMultiLvlLbl val="0"/>
      </c:catAx>
      <c:valAx>
        <c:axId val="75668800"/>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77755904"/>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0.32100000000000001</c:v>
                </c:pt>
                <c:pt idx="1">
                  <c:v>0.42099999999999999</c:v>
                </c:pt>
                <c:pt idx="2">
                  <c:v>0.29499999999999998</c:v>
                </c:pt>
                <c:pt idx="3">
                  <c:v>0.33900000000000002</c:v>
                </c:pt>
                <c:pt idx="4">
                  <c:v>0.32100000000000001</c:v>
                </c:pt>
                <c:pt idx="5">
                  <c:v>0.41299999999999998</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0.59</c:v>
                </c:pt>
                <c:pt idx="1">
                  <c:v>0.27400000000000002</c:v>
                </c:pt>
                <c:pt idx="2">
                  <c:v>0.44900000000000001</c:v>
                </c:pt>
                <c:pt idx="3">
                  <c:v>0.248</c:v>
                </c:pt>
                <c:pt idx="4">
                  <c:v>0.59</c:v>
                </c:pt>
                <c:pt idx="5">
                  <c:v>0.45800000000000002</c:v>
                </c:pt>
              </c:numCache>
            </c:numRef>
          </c:val>
        </c:ser>
        <c:dLbls>
          <c:showLegendKey val="0"/>
          <c:showVal val="0"/>
          <c:showCatName val="0"/>
          <c:showSerName val="0"/>
          <c:showPercent val="0"/>
          <c:showBubbleSize val="0"/>
        </c:dLbls>
        <c:gapWidth val="74"/>
        <c:overlap val="100"/>
        <c:axId val="74817536"/>
        <c:axId val="76761920"/>
      </c:barChart>
      <c:catAx>
        <c:axId val="74817536"/>
        <c:scaling>
          <c:orientation val="minMax"/>
        </c:scaling>
        <c:delete val="0"/>
        <c:axPos val="b"/>
        <c:majorGridlines/>
        <c:majorTickMark val="none"/>
        <c:minorTickMark val="none"/>
        <c:tickLblPos val="none"/>
        <c:crossAx val="76761920"/>
        <c:crosses val="autoZero"/>
        <c:auto val="1"/>
        <c:lblAlgn val="ctr"/>
        <c:lblOffset val="100"/>
        <c:tickLblSkip val="2"/>
        <c:tickMarkSkip val="2"/>
        <c:noMultiLvlLbl val="0"/>
      </c:catAx>
      <c:valAx>
        <c:axId val="7676192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48175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0.41</c:v>
                </c:pt>
                <c:pt idx="1">
                  <c:v>0.48599999999999999</c:v>
                </c:pt>
                <c:pt idx="2">
                  <c:v>0.218</c:v>
                </c:pt>
                <c:pt idx="3">
                  <c:v>0.17199999999999999</c:v>
                </c:pt>
                <c:pt idx="4">
                  <c:v>0.41</c:v>
                </c:pt>
                <c:pt idx="5">
                  <c:v>0.432</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0.55100000000000005</c:v>
                </c:pt>
                <c:pt idx="1">
                  <c:v>0.38900000000000001</c:v>
                </c:pt>
                <c:pt idx="2">
                  <c:v>0.128</c:v>
                </c:pt>
                <c:pt idx="3">
                  <c:v>6.2E-2</c:v>
                </c:pt>
                <c:pt idx="4">
                  <c:v>0.41</c:v>
                </c:pt>
                <c:pt idx="5">
                  <c:v>0.30499999999999999</c:v>
                </c:pt>
              </c:numCache>
            </c:numRef>
          </c:val>
        </c:ser>
        <c:dLbls>
          <c:showLegendKey val="0"/>
          <c:showVal val="0"/>
          <c:showCatName val="0"/>
          <c:showSerName val="0"/>
          <c:showPercent val="0"/>
          <c:showBubbleSize val="0"/>
        </c:dLbls>
        <c:gapWidth val="74"/>
        <c:overlap val="100"/>
        <c:axId val="77545472"/>
        <c:axId val="76764224"/>
      </c:barChart>
      <c:catAx>
        <c:axId val="77545472"/>
        <c:scaling>
          <c:orientation val="minMax"/>
        </c:scaling>
        <c:delete val="0"/>
        <c:axPos val="b"/>
        <c:majorGridlines/>
        <c:majorTickMark val="none"/>
        <c:minorTickMark val="none"/>
        <c:tickLblPos val="none"/>
        <c:crossAx val="76764224"/>
        <c:crosses val="autoZero"/>
        <c:auto val="1"/>
        <c:lblAlgn val="ctr"/>
        <c:lblOffset val="100"/>
        <c:tickLblSkip val="2"/>
        <c:tickMarkSkip val="2"/>
        <c:noMultiLvlLbl val="0"/>
      </c:catAx>
      <c:valAx>
        <c:axId val="7676422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75454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0.26900000000000002</c:v>
                </c:pt>
                <c:pt idx="1">
                  <c:v>0.254</c:v>
                </c:pt>
                <c:pt idx="2">
                  <c:v>3.7999999999999999E-2</c:v>
                </c:pt>
                <c:pt idx="3">
                  <c:v>8.2000000000000003E-2</c:v>
                </c:pt>
                <c:pt idx="4">
                  <c:v>0.218</c:v>
                </c:pt>
                <c:pt idx="5">
                  <c:v>0.158</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0.115</c:v>
                </c:pt>
                <c:pt idx="1">
                  <c:v>0.06</c:v>
                </c:pt>
                <c:pt idx="2">
                  <c:v>2.5999999999999999E-2</c:v>
                </c:pt>
                <c:pt idx="3">
                  <c:v>2.1999999999999999E-2</c:v>
                </c:pt>
                <c:pt idx="4">
                  <c:v>0.16700000000000001</c:v>
                </c:pt>
                <c:pt idx="5">
                  <c:v>5.8000000000000003E-2</c:v>
                </c:pt>
              </c:numCache>
            </c:numRef>
          </c:val>
        </c:ser>
        <c:dLbls>
          <c:showLegendKey val="0"/>
          <c:showVal val="0"/>
          <c:showCatName val="0"/>
          <c:showSerName val="0"/>
          <c:showPercent val="0"/>
          <c:showBubbleSize val="0"/>
        </c:dLbls>
        <c:gapWidth val="74"/>
        <c:overlap val="100"/>
        <c:axId val="75321344"/>
        <c:axId val="74637312"/>
      </c:barChart>
      <c:catAx>
        <c:axId val="75321344"/>
        <c:scaling>
          <c:orientation val="minMax"/>
        </c:scaling>
        <c:delete val="0"/>
        <c:axPos val="b"/>
        <c:majorGridlines/>
        <c:majorTickMark val="none"/>
        <c:minorTickMark val="none"/>
        <c:tickLblPos val="none"/>
        <c:crossAx val="74637312"/>
        <c:crosses val="autoZero"/>
        <c:auto val="1"/>
        <c:lblAlgn val="ctr"/>
        <c:lblOffset val="100"/>
        <c:tickLblSkip val="2"/>
        <c:tickMarkSkip val="2"/>
        <c:noMultiLvlLbl val="0"/>
      </c:catAx>
      <c:valAx>
        <c:axId val="7463731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53213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9.5000000000000001E-2</c:v>
                </c:pt>
                <c:pt idx="1">
                  <c:v>0.22600000000000001</c:v>
                </c:pt>
                <c:pt idx="2">
                  <c:v>0.42899999999999999</c:v>
                </c:pt>
                <c:pt idx="3">
                  <c:v>0.20200000000000001</c:v>
                </c:pt>
                <c:pt idx="4">
                  <c:v>2.4E-2</c:v>
                </c:pt>
                <c:pt idx="5">
                  <c:v>2.4E-2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4.8000000000000001E-2</c:v>
                </c:pt>
                <c:pt idx="1">
                  <c:v>7.8E-2</c:v>
                </c:pt>
                <c:pt idx="2">
                  <c:v>0.37</c:v>
                </c:pt>
                <c:pt idx="3">
                  <c:v>0.17699999999999999</c:v>
                </c:pt>
                <c:pt idx="4">
                  <c:v>0.19</c:v>
                </c:pt>
                <c:pt idx="5">
                  <c:v>0.13700000000000001</c:v>
                </c:pt>
              </c:numCache>
            </c:numRef>
          </c:val>
        </c:ser>
        <c:dLbls>
          <c:showLegendKey val="0"/>
          <c:showVal val="1"/>
          <c:showCatName val="0"/>
          <c:showSerName val="0"/>
          <c:showPercent val="0"/>
          <c:showBubbleSize val="0"/>
        </c:dLbls>
        <c:gapWidth val="150"/>
        <c:axId val="47223808"/>
        <c:axId val="39019072"/>
      </c:barChart>
      <c:catAx>
        <c:axId val="47223808"/>
        <c:scaling>
          <c:orientation val="minMax"/>
        </c:scaling>
        <c:delete val="0"/>
        <c:axPos val="b"/>
        <c:majorTickMark val="out"/>
        <c:minorTickMark val="none"/>
        <c:tickLblPos val="nextTo"/>
        <c:txPr>
          <a:bodyPr/>
          <a:lstStyle/>
          <a:p>
            <a:pPr>
              <a:defRPr sz="1400">
                <a:solidFill>
                  <a:schemeClr val="tx2"/>
                </a:solidFill>
              </a:defRPr>
            </a:pPr>
            <a:endParaRPr lang="en-US"/>
          </a:p>
        </c:txPr>
        <c:crossAx val="39019072"/>
        <c:crosses val="autoZero"/>
        <c:auto val="1"/>
        <c:lblAlgn val="ctr"/>
        <c:lblOffset val="100"/>
        <c:noMultiLvlLbl val="0"/>
      </c:catAx>
      <c:valAx>
        <c:axId val="39019072"/>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47223808"/>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0.73799999999999999</c:v>
                </c:pt>
                <c:pt idx="1">
                  <c:v>0.06</c:v>
                </c:pt>
                <c:pt idx="2">
                  <c:v>2.4E-2</c:v>
                </c:pt>
                <c:pt idx="3">
                  <c:v>0.107</c:v>
                </c:pt>
                <c:pt idx="4">
                  <c:v>7.0999999999999994E-2</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0.81599999999999995</c:v>
                </c:pt>
                <c:pt idx="1">
                  <c:v>2.7E-2</c:v>
                </c:pt>
                <c:pt idx="2">
                  <c:v>3.3000000000000002E-2</c:v>
                </c:pt>
                <c:pt idx="3">
                  <c:v>8.5999999999999993E-2</c:v>
                </c:pt>
                <c:pt idx="4">
                  <c:v>3.2000000000000001E-2</c:v>
                </c:pt>
                <c:pt idx="5">
                  <c:v>6.0000000000000001E-3</c:v>
                </c:pt>
              </c:numCache>
            </c:numRef>
          </c:val>
        </c:ser>
        <c:dLbls>
          <c:showLegendKey val="0"/>
          <c:showVal val="1"/>
          <c:showCatName val="0"/>
          <c:showSerName val="0"/>
          <c:showPercent val="0"/>
          <c:showBubbleSize val="0"/>
        </c:dLbls>
        <c:gapWidth val="150"/>
        <c:axId val="47415808"/>
        <c:axId val="39022528"/>
      </c:barChart>
      <c:catAx>
        <c:axId val="47415808"/>
        <c:scaling>
          <c:orientation val="minMax"/>
        </c:scaling>
        <c:delete val="0"/>
        <c:axPos val="b"/>
        <c:majorTickMark val="out"/>
        <c:minorTickMark val="none"/>
        <c:tickLblPos val="nextTo"/>
        <c:txPr>
          <a:bodyPr rot="0" vert="horz"/>
          <a:lstStyle/>
          <a:p>
            <a:pPr>
              <a:defRPr sz="1150">
                <a:solidFill>
                  <a:schemeClr val="tx2"/>
                </a:solidFill>
              </a:defRPr>
            </a:pPr>
            <a:endParaRPr lang="en-US"/>
          </a:p>
        </c:txPr>
        <c:crossAx val="39022528"/>
        <c:crosses val="autoZero"/>
        <c:auto val="1"/>
        <c:lblAlgn val="ctr"/>
        <c:lblOffset val="100"/>
        <c:noMultiLvlLbl val="0"/>
      </c:catAx>
      <c:valAx>
        <c:axId val="39022528"/>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47415808"/>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7.0999999999999994E-2</c:v>
                </c:pt>
                <c:pt idx="1">
                  <c:v>0.13100000000000001</c:v>
                </c:pt>
                <c:pt idx="2">
                  <c:v>0.14299999999999999</c:v>
                </c:pt>
                <c:pt idx="3">
                  <c:v>0.20200000000000001</c:v>
                </c:pt>
                <c:pt idx="4">
                  <c:v>0.14299999999999999</c:v>
                </c:pt>
                <c:pt idx="5">
                  <c:v>9.5000000000000001E-2</c:v>
                </c:pt>
                <c:pt idx="6">
                  <c:v>8.3000000000000004E-2</c:v>
                </c:pt>
                <c:pt idx="7">
                  <c:v>7.0999999999999994E-2</c:v>
                </c:pt>
                <c:pt idx="8">
                  <c:v>0.06</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0.109</c:v>
                </c:pt>
                <c:pt idx="1">
                  <c:v>8.4000000000000005E-2</c:v>
                </c:pt>
                <c:pt idx="2">
                  <c:v>0.12</c:v>
                </c:pt>
                <c:pt idx="3">
                  <c:v>0.151</c:v>
                </c:pt>
                <c:pt idx="4">
                  <c:v>0.13800000000000001</c:v>
                </c:pt>
                <c:pt idx="5">
                  <c:v>0.115</c:v>
                </c:pt>
                <c:pt idx="6">
                  <c:v>8.6999999999999994E-2</c:v>
                </c:pt>
                <c:pt idx="7">
                  <c:v>0.16</c:v>
                </c:pt>
                <c:pt idx="8">
                  <c:v>3.5999999999999997E-2</c:v>
                </c:pt>
              </c:numCache>
            </c:numRef>
          </c:val>
        </c:ser>
        <c:dLbls>
          <c:showLegendKey val="0"/>
          <c:showVal val="1"/>
          <c:showCatName val="0"/>
          <c:showSerName val="0"/>
          <c:showPercent val="0"/>
          <c:showBubbleSize val="0"/>
        </c:dLbls>
        <c:gapWidth val="75"/>
        <c:overlap val="-25"/>
        <c:axId val="67974144"/>
        <c:axId val="46965312"/>
      </c:barChart>
      <c:catAx>
        <c:axId val="67974144"/>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46965312"/>
        <c:crosses val="autoZero"/>
        <c:auto val="1"/>
        <c:lblAlgn val="ctr"/>
        <c:lblOffset val="100"/>
        <c:noMultiLvlLbl val="0"/>
      </c:catAx>
      <c:valAx>
        <c:axId val="4696531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67974144"/>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a:t>
            </a:r>
            <a:r>
              <a:rPr lang="en-US" baseline="0" smtClean="0"/>
              <a:t>had any </a:t>
            </a:r>
            <a:r>
              <a:rPr lang="en-US" baseline="0" dirty="0" smtClean="0"/>
              <a:t>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24</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25</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26</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27</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Do you have any of the following disabilities or medical conditions? (Mark yes or no for each item)</a:t>
            </a:r>
          </a:p>
          <a:p>
            <a:r>
              <a:rPr lang="en-US" dirty="0" smtClean="0">
                <a:latin typeface="Arial" panose="020B0604020202020204" pitchFamily="34" charset="0"/>
              </a:rPr>
              <a:t>Response categories: Yes, No</a:t>
            </a:r>
          </a:p>
          <a:p>
            <a:r>
              <a:rPr lang="en-US" dirty="0" smtClean="0">
                <a:latin typeface="Arial" panose="020B0604020202020204" pitchFamily="34" charset="0"/>
              </a:rPr>
              <a:t>Learning disability (dyslexia, etc.)</a:t>
            </a:r>
          </a:p>
          <a:p>
            <a:r>
              <a:rPr lang="en-US" dirty="0" smtClean="0">
                <a:latin typeface="Arial" panose="020B0604020202020204" pitchFamily="34" charset="0"/>
              </a:rPr>
              <a:t>Attention deficit hyperactivity disorder (ADHD)</a:t>
            </a:r>
          </a:p>
          <a:p>
            <a:r>
              <a:rPr lang="en-US" dirty="0" smtClean="0">
                <a:latin typeface="Arial" panose="020B0604020202020204" pitchFamily="34" charset="0"/>
              </a:rPr>
              <a:t>Autism spectrum/Asperger’s syndrome</a:t>
            </a:r>
          </a:p>
          <a:p>
            <a:r>
              <a:rPr lang="en-US" dirty="0" smtClean="0">
                <a:latin typeface="Arial" panose="020B0604020202020204" pitchFamily="34" charset="0"/>
              </a:rPr>
              <a:t>Physical disability (speech, sight, mobility, hearing, etc.)</a:t>
            </a:r>
          </a:p>
          <a:p>
            <a:r>
              <a:rPr lang="en-US" dirty="0" smtClean="0">
                <a:latin typeface="Arial" panose="020B0604020202020204" pitchFamily="34" charset="0"/>
              </a:rPr>
              <a:t>Chronic illness (cancer, diabetes, autoimmune disorders, etc.)</a:t>
            </a:r>
          </a:p>
          <a:p>
            <a:r>
              <a:rPr lang="en-US" dirty="0" smtClean="0">
                <a:latin typeface="Arial" panose="020B0604020202020204" pitchFamily="34" charset="0"/>
              </a:rPr>
              <a:t>Psychological disorder (depression, etc.)</a:t>
            </a:r>
          </a:p>
          <a:p>
            <a:r>
              <a:rPr lang="en-US" dirty="0" smtClean="0">
                <a:latin typeface="Arial" panose="020B0604020202020204" pitchFamily="34" charset="0"/>
              </a:rPr>
              <a:t>Other</a:t>
            </a:r>
          </a:p>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29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37</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39</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46</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3.xml"/><Relationship Id="rId4" Type="http://schemas.openxmlformats.org/officeDocument/2006/relationships/chart" Target="../charts/chart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5.xml"/><Relationship Id="rId4" Type="http://schemas.openxmlformats.org/officeDocument/2006/relationships/chart" Target="../charts/chart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7.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13.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8.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University-Camden</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2014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University-Camden</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N=84</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4yr Colleges-high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N=15,394</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4948132"/>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3294151246"/>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1196688271"/>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513829632"/>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570388315"/>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846525108"/>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4250898882"/>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077498020"/>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80966315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200632323"/>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755262000"/>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404166199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remedial work in any of the following subjects?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2837085092"/>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24</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937934240"/>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4274395098"/>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4143842914"/>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124626878"/>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28</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2853796017"/>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Health and Wellness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Disabilities"/>
          <p:cNvGraphicFramePr>
            <a:graphicFrameLocks noGrp="1" noChangeAspect="1"/>
          </p:cNvGraphicFramePr>
          <p:nvPr>
            <p:ph sz="half" idx="2"/>
            <p:custDataLst>
              <p:tags r:id="rId1"/>
            </p:custDataLst>
            <p:extLst>
              <p:ext uri="{D42A27DB-BD31-4B8C-83A1-F6EECF244321}">
                <p14:modId xmlns:p14="http://schemas.microsoft.com/office/powerpoint/2010/main" val="82587789"/>
              </p:ext>
            </p:extLst>
          </p:nvPr>
        </p:nvGraphicFramePr>
        <p:xfrm>
          <a:off x="381000" y="1752600"/>
          <a:ext cx="8001000" cy="4175317"/>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763000" y="6400800"/>
            <a:ext cx="381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29</a:t>
            </a:r>
            <a:endParaRPr lang="en-US" sz="1200" dirty="0"/>
          </a:p>
        </p:txBody>
      </p:sp>
      <p:sp>
        <p:nvSpPr>
          <p:cNvPr id="2" name="TextBox 1"/>
          <p:cNvSpPr txBox="1"/>
          <p:nvPr/>
        </p:nvSpPr>
        <p:spPr>
          <a:xfrm>
            <a:off x="609600" y="1022494"/>
            <a:ext cx="8153400" cy="400110"/>
          </a:xfrm>
          <a:prstGeom prst="rect">
            <a:avLst/>
          </a:prstGeom>
          <a:noFill/>
        </p:spPr>
        <p:txBody>
          <a:bodyPr wrap="square" rtlCol="0">
            <a:spAutoFit/>
          </a:bodyPr>
          <a:lstStyle/>
          <a:p>
            <a:pPr algn="ctr">
              <a:defRPr sz="2000" b="1" i="0" u="none" strike="noStrike" kern="1200" baseline="0">
                <a:solidFill>
                  <a:srgbClr val="7680AC">
                    <a:lumMod val="50000"/>
                  </a:srgbClr>
                </a:solidFill>
                <a:latin typeface="Garamond"/>
                <a:ea typeface="Garamond"/>
                <a:cs typeface="Garamond"/>
              </a:defRPr>
            </a:pPr>
            <a:r>
              <a:rPr lang="en-US" b="1" dirty="0" smtClean="0">
                <a:solidFill>
                  <a:srgbClr val="7A84AE"/>
                </a:solidFill>
              </a:rPr>
              <a:t>Do </a:t>
            </a:r>
            <a:r>
              <a:rPr lang="en-US" b="1" dirty="0">
                <a:solidFill>
                  <a:srgbClr val="7A84AE"/>
                </a:solidFill>
              </a:rPr>
              <a:t>you have any of the following disabilities or medical conditions? </a:t>
            </a:r>
            <a:endParaRPr lang="en-US" dirty="0">
              <a:solidFill>
                <a:srgbClr val="7A84AE"/>
              </a:solidFill>
            </a:endParaRPr>
          </a:p>
        </p:txBody>
      </p:sp>
    </p:spTree>
    <p:extLst>
      <p:ext uri="{BB962C8B-B14F-4D97-AF65-F5344CB8AC3E}">
        <p14:creationId xmlns:p14="http://schemas.microsoft.com/office/powerpoint/2010/main" val="391669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a:solidFill>
                  <a:schemeClr val="accent5">
                    <a:lumMod val="75000"/>
                  </a:schemeClr>
                </a:solidFill>
              </a:rPr>
              <a:t>At this institution, which course placement tests have you taken in the following subject </a:t>
            </a:r>
            <a:r>
              <a:rPr lang="en-US" sz="2160" dirty="0" smtClean="0">
                <a:solidFill>
                  <a:schemeClr val="accent5">
                    <a:lumMod val="75000"/>
                  </a:schemeClr>
                </a:solidFill>
              </a:rPr>
              <a:t>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3682945974"/>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980463166"/>
              </p:ext>
            </p:ext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4" name="Rectangle 6"/>
          <p:cNvSpPr>
            <a:spLocks noChangeArrowheads="1"/>
          </p:cNvSpPr>
          <p:nvPr/>
        </p:nvSpPr>
        <p:spPr bwMode="auto">
          <a:xfrm>
            <a:off x="3276600" y="6019800"/>
            <a:ext cx="3276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2511203706"/>
              </p:ext>
            </p:ext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776927637"/>
              </p:ext>
            </p:ext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26289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3668067" y="5486398"/>
            <a:ext cx="2362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TextBox 10"/>
          <p:cNvSpPr txBox="1">
            <a:spLocks noChangeArrowheads="1"/>
          </p:cNvSpPr>
          <p:nvPr/>
        </p:nvSpPr>
        <p:spPr bwMode="auto">
          <a:xfrm>
            <a:off x="6248400" y="54864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3271071244"/>
              </p:ext>
            </p:ext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5" name="TextBox 13"/>
          <p:cNvSpPr txBox="1">
            <a:spLocks noChangeArrowheads="1"/>
          </p:cNvSpPr>
          <p:nvPr/>
        </p:nvSpPr>
        <p:spPr bwMode="auto">
          <a:xfrm>
            <a:off x="5638800" y="54864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2" name="TextBox 13"/>
          <p:cNvSpPr txBox="1">
            <a:spLocks noChangeArrowheads="1"/>
          </p:cNvSpPr>
          <p:nvPr/>
        </p:nvSpPr>
        <p:spPr bwMode="auto">
          <a:xfrm>
            <a:off x="1752600" y="5410200"/>
            <a:ext cx="25908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37</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8.3%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3252625563"/>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39</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21.4%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1132139098"/>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662881014"/>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557167627"/>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43</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489741639"/>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394637331"/>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46</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1535792888"/>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279850629"/>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266039294"/>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330941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2712140928"/>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4255947192"/>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22719</TotalTime>
  <Words>2570</Words>
  <Application>Microsoft Office PowerPoint</Application>
  <PresentationFormat>On-screen Show (4:3)</PresentationFormat>
  <Paragraphs>541</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Teamwork</vt:lpstr>
      <vt:lpstr>Rutgers University-Camden  CIRP Freshman Survey   2014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vt:lpstr>
      <vt:lpstr>Knowledge, Skills and Abilities</vt:lpstr>
      <vt:lpstr> High School Experiences At this institution, which course placement tests have you taken in the following subject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1814</cp:revision>
  <dcterms:created xsi:type="dcterms:W3CDTF">2007-06-27T16:52:25Z</dcterms:created>
  <dcterms:modified xsi:type="dcterms:W3CDTF">2014-12-23T14:25:46Z</dcterms:modified>
</cp:coreProperties>
</file>