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5.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6.xml" ContentType="application/vnd.openxmlformats-officedocument.drawingml.chart+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tags/tag8.xml" ContentType="application/vnd.openxmlformats-officedocument.presentationml.tags+xml"/>
  <Override PartName="/ppt/notesSlides/notesSlide26.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9.xml" ContentType="application/vnd.openxmlformats-officedocument.presentationml.tags+xml"/>
  <Override PartName="/ppt/notesSlides/notesSlide2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0.xml" ContentType="application/vnd.openxmlformats-officedocument.presentationml.tags+xml"/>
  <Override PartName="/ppt/notesSlides/notesSlide28.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tags/tag11.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drawings/drawing6.xml" ContentType="application/vnd.openxmlformats-officedocument.drawingml.chartshapes+xml"/>
  <Override PartName="/ppt/tags/tag12.xml" ContentType="application/vnd.openxmlformats-officedocument.presentationml.tags+xml"/>
  <Override PartName="/ppt/notesSlides/notesSlide30.xml" ContentType="application/vnd.openxmlformats-officedocument.presentationml.notesSlide+xml"/>
  <Override PartName="/ppt/charts/chart31.xml" ContentType="application/vnd.openxmlformats-officedocument.drawingml.chart+xml"/>
  <Override PartName="/ppt/notesSlides/notesSlide31.xml" ContentType="application/vnd.openxmlformats-officedocument.presentationml.notesSlide+xml"/>
  <Override PartName="/ppt/tags/tag13.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4.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5.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6.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tags/tag17.xml" ContentType="application/vnd.openxmlformats-officedocument.presentationml.tags+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tags/tag18.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7.xml" ContentType="application/vnd.openxmlformats-officedocument.drawingml.chart+xml"/>
  <Override PartName="/ppt/tags/tag19.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charts/chart39.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40.xml" ContentType="application/vnd.openxmlformats-officedocument.drawingml.chart+xml"/>
  <Override PartName="/ppt/drawings/drawing7.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8.xml" ContentType="application/vnd.openxmlformats-officedocument.drawingml.chartshapes+xml"/>
  <Override PartName="/ppt/notesSlides/notesSlide46.xml" ContentType="application/vnd.openxmlformats-officedocument.presentationml.notesSlide+xml"/>
  <Override PartName="/ppt/charts/chart42.xml" ContentType="application/vnd.openxmlformats-officedocument.drawingml.chart+xml"/>
  <Override PartName="/ppt/drawings/drawing9.xml" ContentType="application/vnd.openxmlformats-officedocument.drawingml.chartshape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9"/>
  </p:notesMasterIdLst>
  <p:handoutMasterIdLst>
    <p:handoutMasterId r:id="rId50"/>
  </p:handoutMasterIdLst>
  <p:sldIdLst>
    <p:sldId id="256" r:id="rId2"/>
    <p:sldId id="363" r:id="rId3"/>
    <p:sldId id="485" r:id="rId4"/>
    <p:sldId id="399" r:id="rId5"/>
    <p:sldId id="437" r:id="rId6"/>
    <p:sldId id="443" r:id="rId7"/>
    <p:sldId id="442" r:id="rId8"/>
    <p:sldId id="400" r:id="rId9"/>
    <p:sldId id="444" r:id="rId10"/>
    <p:sldId id="369" r:id="rId11"/>
    <p:sldId id="445" r:id="rId12"/>
    <p:sldId id="480" r:id="rId13"/>
    <p:sldId id="459" r:id="rId14"/>
    <p:sldId id="460" r:id="rId15"/>
    <p:sldId id="461" r:id="rId16"/>
    <p:sldId id="401" r:id="rId17"/>
    <p:sldId id="462" r:id="rId18"/>
    <p:sldId id="478" r:id="rId19"/>
    <p:sldId id="451" r:id="rId20"/>
    <p:sldId id="402" r:id="rId21"/>
    <p:sldId id="452" r:id="rId22"/>
    <p:sldId id="481" r:id="rId23"/>
    <p:sldId id="457" r:id="rId24"/>
    <p:sldId id="486" r:id="rId25"/>
    <p:sldId id="487" r:id="rId26"/>
    <p:sldId id="454" r:id="rId27"/>
    <p:sldId id="453" r:id="rId28"/>
    <p:sldId id="455" r:id="rId29"/>
    <p:sldId id="385" r:id="rId30"/>
    <p:sldId id="390" r:id="rId31"/>
    <p:sldId id="403" r:id="rId32"/>
    <p:sldId id="463" r:id="rId33"/>
    <p:sldId id="464" r:id="rId34"/>
    <p:sldId id="465" r:id="rId35"/>
    <p:sldId id="466" r:id="rId36"/>
    <p:sldId id="467" r:id="rId37"/>
    <p:sldId id="438" r:id="rId38"/>
    <p:sldId id="484" r:id="rId39"/>
    <p:sldId id="483" r:id="rId40"/>
    <p:sldId id="479" r:id="rId41"/>
    <p:sldId id="476" r:id="rId42"/>
    <p:sldId id="470" r:id="rId43"/>
    <p:sldId id="439" r:id="rId44"/>
    <p:sldId id="472" r:id="rId45"/>
    <p:sldId id="473" r:id="rId46"/>
    <p:sldId id="475" r:id="rId47"/>
    <p:sldId id="281" r:id="rId48"/>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4AE"/>
    <a:srgbClr val="FFCC99"/>
    <a:srgbClr val="FFA953"/>
    <a:srgbClr val="FF9966"/>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06" autoAdjust="0"/>
    <p:restoredTop sz="81774" autoAdjust="0"/>
  </p:normalViewPr>
  <p:slideViewPr>
    <p:cSldViewPr>
      <p:cViewPr varScale="1">
        <p:scale>
          <a:sx n="75" d="100"/>
          <a:sy n="75" d="100"/>
        </p:scale>
        <p:origin x="-12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88"/>
          <c:y val="1.5873015873015883E-2"/>
        </c:manualLayout>
      </c:layout>
      <c:overlay val="0"/>
    </c:title>
    <c:autoTitleDeleted val="0"/>
    <c:plotArea>
      <c:layout>
        <c:manualLayout>
          <c:layoutTarget val="inner"/>
          <c:xMode val="edge"/>
          <c:yMode val="edge"/>
          <c:x val="2.7142619505000257E-2"/>
          <c:y val="0.17364545056867894"/>
          <c:w val="0.78738281387750131"/>
          <c:h val="0.48348490813648953"/>
        </c:manualLayout>
      </c:layout>
      <c:pieChart>
        <c:varyColors val="1"/>
        <c:ser>
          <c:idx val="0"/>
          <c:order val="0"/>
          <c:tx>
            <c:strRef>
              <c:f>Sheet1!$B$1</c:f>
              <c:strCache>
                <c:ptCount val="1"/>
                <c:pt idx="0">
                  <c:v>Institution</c:v>
                </c:pt>
              </c:strCache>
            </c:strRef>
          </c:tx>
          <c:spPr>
            <a:solidFill>
              <a:schemeClr val="accent1">
                <a:lumMod val="60000"/>
                <a:lumOff val="40000"/>
              </a:schemeClr>
            </a:solidFill>
            <a:ln w="3175">
              <a:solidFill>
                <a:schemeClr val="accent1">
                  <a:alpha val="50000"/>
                </a:schemeClr>
              </a:solidFill>
            </a:ln>
          </c:spPr>
          <c:dPt>
            <c:idx val="1"/>
            <c:bubble3D val="0"/>
            <c:explosion val="1"/>
            <c:spPr>
              <a:solidFill>
                <a:srgbClr val="FFD5D1"/>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0.32</c:v>
                </c:pt>
                <c:pt idx="1">
                  <c:v>0.68</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39"/>
          <c:y val="0.74688622255551695"/>
          <c:w val="0.45246374746143164"/>
          <c:h val="0.1429827521559809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0.496</c:v>
                </c:pt>
                <c:pt idx="1">
                  <c:v>0.27200000000000002</c:v>
                </c:pt>
                <c:pt idx="2">
                  <c:v>0.12</c:v>
                </c:pt>
                <c:pt idx="3">
                  <c:v>0.112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0.65</c:v>
                </c:pt>
                <c:pt idx="1">
                  <c:v>0.23499999999999999</c:v>
                </c:pt>
                <c:pt idx="2">
                  <c:v>7.3999999999999996E-2</c:v>
                </c:pt>
                <c:pt idx="3">
                  <c:v>4.1000000000000002E-2</c:v>
                </c:pt>
              </c:numCache>
            </c:numRef>
          </c:val>
        </c:ser>
        <c:dLbls>
          <c:showLegendKey val="0"/>
          <c:showVal val="1"/>
          <c:showCatName val="0"/>
          <c:showSerName val="0"/>
          <c:showPercent val="0"/>
          <c:showBubbleSize val="0"/>
        </c:dLbls>
        <c:gapWidth val="75"/>
        <c:overlap val="-25"/>
        <c:axId val="42954240"/>
        <c:axId val="90093760"/>
      </c:barChart>
      <c:catAx>
        <c:axId val="4295424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90093760"/>
        <c:crosses val="autoZero"/>
        <c:auto val="1"/>
        <c:lblAlgn val="ctr"/>
        <c:lblOffset val="100"/>
        <c:noMultiLvlLbl val="0"/>
      </c:catAx>
      <c:valAx>
        <c:axId val="9009376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2954240"/>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6.5000000000000002E-2</c:v>
                </c:pt>
                <c:pt idx="1">
                  <c:v>0.127</c:v>
                </c:pt>
                <c:pt idx="2">
                  <c:v>0.218</c:v>
                </c:pt>
                <c:pt idx="3">
                  <c:v>0.29099999999999998</c:v>
                </c:pt>
                <c:pt idx="4">
                  <c:v>0.34699999999999998</c:v>
                </c:pt>
                <c:pt idx="5">
                  <c:v>0.39900000000000002</c:v>
                </c:pt>
                <c:pt idx="6">
                  <c:v>0.16900000000000001</c:v>
                </c:pt>
                <c:pt idx="7">
                  <c:v>0.26800000000000002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0.91900000000000004</c:v>
                </c:pt>
                <c:pt idx="1">
                  <c:v>0.85099999999999998</c:v>
                </c:pt>
                <c:pt idx="2">
                  <c:v>0.77400000000000002</c:v>
                </c:pt>
                <c:pt idx="3">
                  <c:v>0.68300000000000005</c:v>
                </c:pt>
                <c:pt idx="4">
                  <c:v>0.53200000000000003</c:v>
                </c:pt>
                <c:pt idx="5">
                  <c:v>0.47899999999999998</c:v>
                </c:pt>
                <c:pt idx="6">
                  <c:v>0.79800000000000004</c:v>
                </c:pt>
                <c:pt idx="7">
                  <c:v>0.68200000000000005</c:v>
                </c:pt>
              </c:numCache>
            </c:numRef>
          </c:val>
        </c:ser>
        <c:dLbls>
          <c:showLegendKey val="0"/>
          <c:showVal val="0"/>
          <c:showCatName val="0"/>
          <c:showSerName val="0"/>
          <c:showPercent val="0"/>
          <c:showBubbleSize val="0"/>
        </c:dLbls>
        <c:gapWidth val="74"/>
        <c:overlap val="100"/>
        <c:axId val="86750720"/>
        <c:axId val="8609792"/>
      </c:barChart>
      <c:catAx>
        <c:axId val="86750720"/>
        <c:scaling>
          <c:orientation val="minMax"/>
        </c:scaling>
        <c:delete val="0"/>
        <c:axPos val="b"/>
        <c:majorGridlines/>
        <c:majorTickMark val="none"/>
        <c:minorTickMark val="none"/>
        <c:tickLblPos val="none"/>
        <c:crossAx val="8609792"/>
        <c:crosses val="autoZero"/>
        <c:auto val="1"/>
        <c:lblAlgn val="ctr"/>
        <c:lblOffset val="100"/>
        <c:tickLblSkip val="2"/>
        <c:tickMarkSkip val="2"/>
        <c:noMultiLvlLbl val="0"/>
      </c:catAx>
      <c:valAx>
        <c:axId val="860979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67507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0.14499999999999999</c:v>
                </c:pt>
                <c:pt idx="1">
                  <c:v>0.184</c:v>
                </c:pt>
                <c:pt idx="2">
                  <c:v>0.14499999999999999</c:v>
                </c:pt>
                <c:pt idx="3">
                  <c:v>0.21099999999999999</c:v>
                </c:pt>
                <c:pt idx="4">
                  <c:v>0.185</c:v>
                </c:pt>
                <c:pt idx="5">
                  <c:v>0.308</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0.83899999999999997</c:v>
                </c:pt>
                <c:pt idx="1">
                  <c:v>0.80300000000000005</c:v>
                </c:pt>
                <c:pt idx="2">
                  <c:v>0.83899999999999997</c:v>
                </c:pt>
                <c:pt idx="3">
                  <c:v>0.75700000000000001</c:v>
                </c:pt>
                <c:pt idx="4">
                  <c:v>0.75</c:v>
                </c:pt>
                <c:pt idx="5">
                  <c:v>0.53800000000000003</c:v>
                </c:pt>
              </c:numCache>
            </c:numRef>
          </c:val>
        </c:ser>
        <c:dLbls>
          <c:showLegendKey val="0"/>
          <c:showVal val="1"/>
          <c:showCatName val="0"/>
          <c:showSerName val="0"/>
          <c:showPercent val="0"/>
          <c:showBubbleSize val="0"/>
        </c:dLbls>
        <c:gapWidth val="74"/>
        <c:overlap val="100"/>
        <c:axId val="86752768"/>
        <c:axId val="8611520"/>
      </c:barChart>
      <c:catAx>
        <c:axId val="86752768"/>
        <c:scaling>
          <c:orientation val="minMax"/>
        </c:scaling>
        <c:delete val="0"/>
        <c:axPos val="b"/>
        <c:majorGridlines/>
        <c:numFmt formatCode="General" sourceLinked="1"/>
        <c:majorTickMark val="none"/>
        <c:minorTickMark val="none"/>
        <c:tickLblPos val="none"/>
        <c:crossAx val="8611520"/>
        <c:crosses val="autoZero"/>
        <c:auto val="1"/>
        <c:lblAlgn val="ctr"/>
        <c:lblOffset val="100"/>
        <c:tickLblSkip val="2"/>
        <c:tickMarkSkip val="2"/>
        <c:noMultiLvlLbl val="0"/>
      </c:catAx>
      <c:valAx>
        <c:axId val="861152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67527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0.20799999999999999</c:v>
                </c:pt>
                <c:pt idx="1">
                  <c:v>0.34599999999999997</c:v>
                </c:pt>
                <c:pt idx="2">
                  <c:v>0.38300000000000001</c:v>
                </c:pt>
                <c:pt idx="3">
                  <c:v>0.42299999999999999</c:v>
                </c:pt>
                <c:pt idx="4">
                  <c:v>0.375</c:v>
                </c:pt>
                <c:pt idx="5">
                  <c:v>0.42</c:v>
                </c:pt>
                <c:pt idx="6">
                  <c:v>0.25800000000000001</c:v>
                </c:pt>
                <c:pt idx="7">
                  <c:v>0.34300000000000003</c:v>
                </c:pt>
                <c:pt idx="8" formatCode="0.00%">
                  <c:v>0.37</c:v>
                </c:pt>
                <c:pt idx="9" formatCode="0.00%">
                  <c:v>0.38400000000000001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0.74199999999999999</c:v>
                </c:pt>
                <c:pt idx="1">
                  <c:v>0.60699999999999998</c:v>
                </c:pt>
                <c:pt idx="2">
                  <c:v>0.36699999999999999</c:v>
                </c:pt>
                <c:pt idx="3">
                  <c:v>0.39600000000000002</c:v>
                </c:pt>
                <c:pt idx="4">
                  <c:v>0.40799999999999997</c:v>
                </c:pt>
                <c:pt idx="5">
                  <c:v>0.3</c:v>
                </c:pt>
                <c:pt idx="6">
                  <c:v>0.63300000000000001</c:v>
                </c:pt>
                <c:pt idx="7">
                  <c:v>0.54400000000000004</c:v>
                </c:pt>
                <c:pt idx="8" formatCode="0.00%">
                  <c:v>0.378</c:v>
                </c:pt>
                <c:pt idx="9" formatCode="0.00%">
                  <c:v>0.26800000000000002</c:v>
                </c:pt>
              </c:numCache>
            </c:numRef>
          </c:val>
        </c:ser>
        <c:dLbls>
          <c:showLegendKey val="0"/>
          <c:showVal val="0"/>
          <c:showCatName val="0"/>
          <c:showSerName val="0"/>
          <c:showPercent val="0"/>
          <c:showBubbleSize val="0"/>
        </c:dLbls>
        <c:gapWidth val="74"/>
        <c:overlap val="100"/>
        <c:axId val="86749184"/>
        <c:axId val="8613824"/>
      </c:barChart>
      <c:catAx>
        <c:axId val="86749184"/>
        <c:scaling>
          <c:orientation val="minMax"/>
        </c:scaling>
        <c:delete val="0"/>
        <c:axPos val="b"/>
        <c:majorGridlines/>
        <c:majorTickMark val="none"/>
        <c:minorTickMark val="none"/>
        <c:tickLblPos val="none"/>
        <c:crossAx val="8613824"/>
        <c:crosses val="autoZero"/>
        <c:auto val="1"/>
        <c:lblAlgn val="ctr"/>
        <c:lblOffset val="100"/>
        <c:tickLblSkip val="2"/>
        <c:tickMarkSkip val="2"/>
        <c:noMultiLvlLbl val="0"/>
      </c:catAx>
      <c:valAx>
        <c:axId val="861382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67491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c:v>
                </c:pt>
                <c:pt idx="1">
                  <c:v>0.30399999999999999</c:v>
                </c:pt>
                <c:pt idx="2">
                  <c:v>0.17499999999999999</c:v>
                </c:pt>
                <c:pt idx="3">
                  <c:v>0.33500000000000002</c:v>
                </c:pt>
                <c:pt idx="4">
                  <c:v>0.21</c:v>
                </c:pt>
                <c:pt idx="5">
                  <c:v>0.159</c:v>
                </c:pt>
                <c:pt idx="6">
                  <c:v>0.19500000000000001</c:v>
                </c:pt>
                <c:pt idx="7">
                  <c:v>0.14799999999999999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0.625</c:v>
                </c:pt>
                <c:pt idx="1">
                  <c:v>0.39900000000000002</c:v>
                </c:pt>
                <c:pt idx="2">
                  <c:v>0.75800000000000001</c:v>
                </c:pt>
                <c:pt idx="3">
                  <c:v>0.47799999999999998</c:v>
                </c:pt>
                <c:pt idx="4">
                  <c:v>0.22700000000000001</c:v>
                </c:pt>
                <c:pt idx="5">
                  <c:v>0.10100000000000001</c:v>
                </c:pt>
                <c:pt idx="6">
                  <c:v>0.27100000000000002</c:v>
                </c:pt>
                <c:pt idx="7">
                  <c:v>0.14000000000000001</c:v>
                </c:pt>
              </c:numCache>
            </c:numRef>
          </c:val>
        </c:ser>
        <c:dLbls>
          <c:showLegendKey val="0"/>
          <c:showVal val="0"/>
          <c:showCatName val="0"/>
          <c:showSerName val="0"/>
          <c:showPercent val="0"/>
          <c:showBubbleSize val="0"/>
        </c:dLbls>
        <c:gapWidth val="74"/>
        <c:overlap val="100"/>
        <c:axId val="129203712"/>
        <c:axId val="8616128"/>
      </c:barChart>
      <c:catAx>
        <c:axId val="129203712"/>
        <c:scaling>
          <c:orientation val="minMax"/>
        </c:scaling>
        <c:delete val="0"/>
        <c:axPos val="b"/>
        <c:majorGridlines/>
        <c:majorTickMark val="none"/>
        <c:minorTickMark val="none"/>
        <c:tickLblPos val="none"/>
        <c:crossAx val="8616128"/>
        <c:crosses val="autoZero"/>
        <c:auto val="1"/>
        <c:lblAlgn val="ctr"/>
        <c:lblOffset val="100"/>
        <c:tickLblSkip val="2"/>
        <c:tickMarkSkip val="2"/>
        <c:noMultiLvlLbl val="0"/>
      </c:catAx>
      <c:valAx>
        <c:axId val="861612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292037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0.35</c:v>
                </c:pt>
                <c:pt idx="1">
                  <c:v>0.41299999999999998</c:v>
                </c:pt>
                <c:pt idx="2">
                  <c:v>0.35799999999999998</c:v>
                </c:pt>
                <c:pt idx="3">
                  <c:v>0.25600000000000001</c:v>
                </c:pt>
                <c:pt idx="4">
                  <c:v>0.41699999999999998</c:v>
                </c:pt>
                <c:pt idx="5">
                  <c:v>0.38100000000000001</c:v>
                </c:pt>
                <c:pt idx="6">
                  <c:v>0.42</c:v>
                </c:pt>
                <c:pt idx="7">
                  <c:v>0.35799999999999998</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0.28299999999999997</c:v>
                </c:pt>
                <c:pt idx="1">
                  <c:v>0.158</c:v>
                </c:pt>
                <c:pt idx="2">
                  <c:v>0.36699999999999999</c:v>
                </c:pt>
                <c:pt idx="3">
                  <c:v>0.14000000000000001</c:v>
                </c:pt>
                <c:pt idx="4">
                  <c:v>0.183</c:v>
                </c:pt>
                <c:pt idx="5">
                  <c:v>0.154</c:v>
                </c:pt>
                <c:pt idx="6">
                  <c:v>0.28599999999999998</c:v>
                </c:pt>
                <c:pt idx="7">
                  <c:v>0.44900000000000001</c:v>
                </c:pt>
              </c:numCache>
            </c:numRef>
          </c:val>
        </c:ser>
        <c:dLbls>
          <c:showLegendKey val="0"/>
          <c:showVal val="0"/>
          <c:showCatName val="0"/>
          <c:showSerName val="0"/>
          <c:showPercent val="0"/>
          <c:showBubbleSize val="0"/>
        </c:dLbls>
        <c:gapWidth val="74"/>
        <c:overlap val="100"/>
        <c:axId val="129338880"/>
        <c:axId val="35217984"/>
      </c:barChart>
      <c:catAx>
        <c:axId val="129338880"/>
        <c:scaling>
          <c:orientation val="minMax"/>
        </c:scaling>
        <c:delete val="0"/>
        <c:axPos val="b"/>
        <c:majorGridlines/>
        <c:majorTickMark val="none"/>
        <c:minorTickMark val="none"/>
        <c:tickLblPos val="none"/>
        <c:crossAx val="35217984"/>
        <c:crosses val="autoZero"/>
        <c:auto val="1"/>
        <c:lblAlgn val="ctr"/>
        <c:lblOffset val="100"/>
        <c:tickLblSkip val="2"/>
        <c:tickMarkSkip val="2"/>
        <c:noMultiLvlLbl val="0"/>
      </c:catAx>
      <c:valAx>
        <c:axId val="3521798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293388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22674249052265E-2"/>
          <c:y val="4.1364639202708615E-2"/>
          <c:w val="0.88745880723242931"/>
          <c:h val="0.8276138308798356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Sheet1!$B$2:$B$5</c:f>
              <c:numCache>
                <c:formatCode>0.00%</c:formatCode>
                <c:ptCount val="4"/>
                <c:pt idx="0">
                  <c:v>0.52</c:v>
                </c:pt>
                <c:pt idx="1">
                  <c:v>0.376</c:v>
                </c:pt>
                <c:pt idx="2">
                  <c:v>7.1999999999999995E-2</c:v>
                </c:pt>
                <c:pt idx="3">
                  <c:v>3.2000000000000001E-2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Sheet1!$C$2:$C$5</c:f>
              <c:numCache>
                <c:formatCode>0.00%</c:formatCode>
                <c:ptCount val="4"/>
                <c:pt idx="0">
                  <c:v>0.25800000000000001</c:v>
                </c:pt>
                <c:pt idx="1">
                  <c:v>0.42399999999999999</c:v>
                </c:pt>
                <c:pt idx="2">
                  <c:v>0.18</c:v>
                </c:pt>
                <c:pt idx="3">
                  <c:v>0.13800000000000001</c:v>
                </c:pt>
              </c:numCache>
            </c:numRef>
          </c:val>
        </c:ser>
        <c:dLbls>
          <c:showLegendKey val="0"/>
          <c:showVal val="1"/>
          <c:showCatName val="0"/>
          <c:showSerName val="0"/>
          <c:showPercent val="0"/>
          <c:showBubbleSize val="0"/>
        </c:dLbls>
        <c:gapWidth val="75"/>
        <c:overlap val="-25"/>
        <c:axId val="136685056"/>
        <c:axId val="35221440"/>
      </c:barChart>
      <c:catAx>
        <c:axId val="136685056"/>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5221440"/>
        <c:crosses val="autoZero"/>
        <c:auto val="1"/>
        <c:lblAlgn val="ctr"/>
        <c:lblOffset val="100"/>
        <c:noMultiLvlLbl val="0"/>
      </c:catAx>
      <c:valAx>
        <c:axId val="352214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6685056"/>
        <c:crosses val="autoZero"/>
        <c:crossBetween val="between"/>
      </c:valAx>
    </c:plotArea>
    <c:legend>
      <c:legendPos val="b"/>
      <c:layout>
        <c:manualLayout>
          <c:xMode val="edge"/>
          <c:yMode val="edge"/>
          <c:x val="0.36698943037525916"/>
          <c:y val="0.94114743809197765"/>
          <c:w val="0.34409909909909908"/>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7.2999999999999995E-2</c:v>
                </c:pt>
                <c:pt idx="1">
                  <c:v>0.47399999999999998</c:v>
                </c:pt>
                <c:pt idx="2">
                  <c:v>0.73</c:v>
                </c:pt>
                <c:pt idx="3">
                  <c:v>0.53</c:v>
                </c:pt>
                <c:pt idx="4">
                  <c:v>0.67200000000000004</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0.11199999999999999</c:v>
                </c:pt>
                <c:pt idx="1">
                  <c:v>0.64</c:v>
                </c:pt>
                <c:pt idx="2">
                  <c:v>0.8</c:v>
                </c:pt>
                <c:pt idx="3">
                  <c:v>0.72799999999999998</c:v>
                </c:pt>
                <c:pt idx="4">
                  <c:v>0.74400000000000011</c:v>
                </c:pt>
              </c:numCache>
            </c:numRef>
          </c:val>
        </c:ser>
        <c:dLbls>
          <c:showLegendKey val="0"/>
          <c:showVal val="0"/>
          <c:showCatName val="0"/>
          <c:showSerName val="0"/>
          <c:showPercent val="0"/>
          <c:showBubbleSize val="0"/>
        </c:dLbls>
        <c:gapWidth val="75"/>
        <c:overlap val="-25"/>
        <c:axId val="137228288"/>
        <c:axId val="35223744"/>
      </c:barChart>
      <c:catAx>
        <c:axId val="137228288"/>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5223744"/>
        <c:crosses val="autoZero"/>
        <c:auto val="1"/>
        <c:lblAlgn val="ctr"/>
        <c:lblOffset val="100"/>
        <c:tickLblSkip val="1"/>
        <c:tickMarkSkip val="1"/>
        <c:noMultiLvlLbl val="0"/>
      </c:catAx>
      <c:valAx>
        <c:axId val="35223744"/>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137228288"/>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Sheet1!$B$2:$B$4</c:f>
              <c:numCache>
                <c:formatCode>0.00%</c:formatCode>
                <c:ptCount val="3"/>
                <c:pt idx="0">
                  <c:v>0.20799999999999999</c:v>
                </c:pt>
                <c:pt idx="1">
                  <c:v>0.624</c:v>
                </c:pt>
                <c:pt idx="2">
                  <c:v>0.16800000000000001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Sheet1!$C$2:$C$4</c:f>
              <c:numCache>
                <c:formatCode>0.00%</c:formatCode>
                <c:ptCount val="3"/>
                <c:pt idx="0">
                  <c:v>0.42499999999999999</c:v>
                </c:pt>
                <c:pt idx="1">
                  <c:v>0.48599999999999999</c:v>
                </c:pt>
                <c:pt idx="2">
                  <c:v>0.09</c:v>
                </c:pt>
              </c:numCache>
            </c:numRef>
          </c:val>
        </c:ser>
        <c:dLbls>
          <c:showLegendKey val="0"/>
          <c:showVal val="1"/>
          <c:showCatName val="0"/>
          <c:showSerName val="0"/>
          <c:showPercent val="0"/>
          <c:showBubbleSize val="0"/>
        </c:dLbls>
        <c:gapWidth val="75"/>
        <c:overlap val="-25"/>
        <c:axId val="137233920"/>
        <c:axId val="8626752"/>
      </c:barChart>
      <c:catAx>
        <c:axId val="13723392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626752"/>
        <c:crosses val="autoZero"/>
        <c:auto val="1"/>
        <c:lblAlgn val="ctr"/>
        <c:lblOffset val="100"/>
        <c:noMultiLvlLbl val="0"/>
      </c:catAx>
      <c:valAx>
        <c:axId val="862675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7233920"/>
        <c:crosses val="autoZero"/>
        <c:crossBetween val="between"/>
      </c:valAx>
    </c:plotArea>
    <c:legend>
      <c:legendPos val="b"/>
      <c:layout>
        <c:manualLayout>
          <c:xMode val="edge"/>
          <c:yMode val="edge"/>
          <c:x val="0.34940580344123651"/>
          <c:y val="0.93654958169291336"/>
          <c:w val="0.35365740740740742"/>
          <c:h val="5.042958497375329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4.8000000000000001E-2</c:v>
                </c:pt>
                <c:pt idx="1">
                  <c:v>0.312</c:v>
                </c:pt>
                <c:pt idx="2">
                  <c:v>0.51200000000000001</c:v>
                </c:pt>
                <c:pt idx="3">
                  <c:v>0.12</c:v>
                </c:pt>
                <c:pt idx="4">
                  <c:v>8.0000000000000002E-3</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0.06</c:v>
                </c:pt>
                <c:pt idx="1">
                  <c:v>0.25700000000000001</c:v>
                </c:pt>
                <c:pt idx="2">
                  <c:v>0.5</c:v>
                </c:pt>
                <c:pt idx="3">
                  <c:v>0.16200000000000001</c:v>
                </c:pt>
                <c:pt idx="4">
                  <c:v>1.9E-2</c:v>
                </c:pt>
                <c:pt idx="5">
                  <c:v>2E-3</c:v>
                </c:pt>
              </c:numCache>
            </c:numRef>
          </c:val>
        </c:ser>
        <c:dLbls>
          <c:showLegendKey val="0"/>
          <c:showVal val="1"/>
          <c:showCatName val="0"/>
          <c:showSerName val="0"/>
          <c:showPercent val="0"/>
          <c:showBubbleSize val="0"/>
        </c:dLbls>
        <c:gapWidth val="75"/>
        <c:overlap val="-25"/>
        <c:axId val="138446336"/>
        <c:axId val="8630208"/>
      </c:barChart>
      <c:catAx>
        <c:axId val="138446336"/>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630208"/>
        <c:crosses val="autoZero"/>
        <c:auto val="1"/>
        <c:lblAlgn val="ctr"/>
        <c:lblOffset val="100"/>
        <c:noMultiLvlLbl val="0"/>
      </c:catAx>
      <c:valAx>
        <c:axId val="863020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8446336"/>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endParaRPr lang="en-US" sz="2000" baseline="0" dirty="0" smtClean="0">
              <a:solidFill>
                <a:schemeClr val="accent1">
                  <a:lumMod val="50000"/>
                </a:schemeClr>
              </a:solidFill>
            </a:endParaRPr>
          </a:p>
        </c:rich>
      </c:tx>
      <c:layout>
        <c:manualLayout>
          <c:xMode val="edge"/>
          <c:yMode val="edge"/>
          <c:x val="0.41728426061127138"/>
          <c:y val="3.1135348587756371E-4"/>
        </c:manualLayout>
      </c:layout>
      <c:overlay val="0"/>
    </c:title>
    <c:autoTitleDeleted val="0"/>
    <c:plotArea>
      <c:layout>
        <c:manualLayout>
          <c:layoutTarget val="inner"/>
          <c:xMode val="edge"/>
          <c:yMode val="edge"/>
          <c:x val="0.14060567949839603"/>
          <c:y val="8.7462626954239425E-2"/>
          <c:w val="0.84782024642754206"/>
          <c:h val="0.70122256457073306"/>
        </c:manualLayout>
      </c:layout>
      <c:barChart>
        <c:barDir val="col"/>
        <c:grouping val="clustered"/>
        <c:varyColors val="0"/>
        <c:ser>
          <c:idx val="0"/>
          <c:order val="0"/>
          <c:spPr>
            <a:solidFill>
              <a:schemeClr val="accent1"/>
            </a:solidFill>
            <a:ln w="21364">
              <a:noFill/>
            </a:ln>
          </c:spPr>
          <c:invertIfNegative val="0"/>
          <c:dLbls>
            <c:numFmt formatCode="0.0%" sourceLinked="0"/>
            <c:spPr>
              <a:noFill/>
              <a:ln w="21364">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0.13700000000000001</c:v>
                </c:pt>
                <c:pt idx="1">
                  <c:v>8.0000000000000002E-3</c:v>
                </c:pt>
                <c:pt idx="2">
                  <c:v>0.161</c:v>
                </c:pt>
                <c:pt idx="3">
                  <c:v>0.113</c:v>
                </c:pt>
                <c:pt idx="4">
                  <c:v>0.41099999999999998</c:v>
                </c:pt>
                <c:pt idx="5">
                  <c:v>2.4E-2</c:v>
                </c:pt>
                <c:pt idx="6">
                  <c:v>0.14499999999999999</c:v>
                </c:pt>
              </c:numCache>
            </c:numRef>
          </c:val>
        </c:ser>
        <c:dLbls>
          <c:showLegendKey val="0"/>
          <c:showVal val="1"/>
          <c:showCatName val="0"/>
          <c:showSerName val="0"/>
          <c:showPercent val="0"/>
          <c:showBubbleSize val="0"/>
        </c:dLbls>
        <c:gapWidth val="50"/>
        <c:axId val="8860672"/>
        <c:axId val="99893824"/>
      </c:barChart>
      <c:catAx>
        <c:axId val="8860672"/>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99893824"/>
        <c:crosses val="autoZero"/>
        <c:auto val="1"/>
        <c:lblAlgn val="ctr"/>
        <c:lblOffset val="100"/>
        <c:tickLblSkip val="1"/>
        <c:tickMarkSkip val="1"/>
        <c:noMultiLvlLbl val="0"/>
      </c:catAx>
      <c:valAx>
        <c:axId val="99893824"/>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8860672"/>
        <c:crosses val="autoZero"/>
        <c:crossBetween val="between"/>
        <c:majorUnit val="0.1"/>
        <c:minorUnit val="4.0000000000000029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5.6000000000000001E-2</c:v>
                </c:pt>
                <c:pt idx="1">
                  <c:v>0.44800000000000001</c:v>
                </c:pt>
                <c:pt idx="2">
                  <c:v>0.41599999999999998</c:v>
                </c:pt>
                <c:pt idx="3">
                  <c:v>0.08</c:v>
                </c:pt>
                <c:pt idx="4">
                  <c:v>0</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6.4000000000000001E-2</c:v>
                </c:pt>
                <c:pt idx="1">
                  <c:v>0.309</c:v>
                </c:pt>
                <c:pt idx="2">
                  <c:v>0.47599999999999998</c:v>
                </c:pt>
                <c:pt idx="3">
                  <c:v>0.13300000000000001</c:v>
                </c:pt>
                <c:pt idx="4">
                  <c:v>1.6E-2</c:v>
                </c:pt>
                <c:pt idx="5">
                  <c:v>1E-3</c:v>
                </c:pt>
              </c:numCache>
            </c:numRef>
          </c:val>
        </c:ser>
        <c:dLbls>
          <c:showLegendKey val="0"/>
          <c:showVal val="1"/>
          <c:showCatName val="0"/>
          <c:showSerName val="0"/>
          <c:showPercent val="0"/>
          <c:showBubbleSize val="0"/>
        </c:dLbls>
        <c:gapWidth val="75"/>
        <c:overlap val="-25"/>
        <c:axId val="147553792"/>
        <c:axId val="8632512"/>
      </c:barChart>
      <c:catAx>
        <c:axId val="14755379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632512"/>
        <c:crosses val="autoZero"/>
        <c:auto val="1"/>
        <c:lblAlgn val="ctr"/>
        <c:lblOffset val="100"/>
        <c:noMultiLvlLbl val="0"/>
      </c:catAx>
      <c:valAx>
        <c:axId val="863251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7553792"/>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0.94399999999999995</c:v>
                </c:pt>
                <c:pt idx="1">
                  <c:v>0.79200000000000004</c:v>
                </c:pt>
                <c:pt idx="2">
                  <c:v>0.16</c:v>
                </c:pt>
                <c:pt idx="3">
                  <c:v>0.28799999999999998</c:v>
                </c:pt>
                <c:pt idx="4">
                  <c:v>1.6E-2</c:v>
                </c:pt>
                <c:pt idx="5">
                  <c:v>0.192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0.97299999999999998</c:v>
                </c:pt>
                <c:pt idx="1">
                  <c:v>0.85699999999999998</c:v>
                </c:pt>
                <c:pt idx="2">
                  <c:v>0.32500000000000001</c:v>
                </c:pt>
                <c:pt idx="3">
                  <c:v>0.33700000000000002</c:v>
                </c:pt>
                <c:pt idx="4">
                  <c:v>0.14699999999999999</c:v>
                </c:pt>
                <c:pt idx="5">
                  <c:v>0.27700000000000002</c:v>
                </c:pt>
              </c:numCache>
            </c:numRef>
          </c:val>
        </c:ser>
        <c:dLbls>
          <c:showLegendKey val="0"/>
          <c:showVal val="1"/>
          <c:showCatName val="0"/>
          <c:showSerName val="0"/>
          <c:showPercent val="0"/>
          <c:showBubbleSize val="0"/>
        </c:dLbls>
        <c:gapWidth val="75"/>
        <c:overlap val="-25"/>
        <c:axId val="147580928"/>
        <c:axId val="8643136"/>
      </c:barChart>
      <c:catAx>
        <c:axId val="147580928"/>
        <c:scaling>
          <c:orientation val="minMax"/>
        </c:scaling>
        <c:delete val="0"/>
        <c:axPos val="b"/>
        <c:majorGridlines/>
        <c:majorTickMark val="none"/>
        <c:minorTickMark val="none"/>
        <c:tickLblPos val="nextTo"/>
        <c:txPr>
          <a:bodyPr rot="0" vert="horz"/>
          <a:lstStyle/>
          <a:p>
            <a:pPr>
              <a:defRPr sz="1000">
                <a:solidFill>
                  <a:schemeClr val="tx2"/>
                </a:solidFill>
              </a:defRPr>
            </a:pPr>
            <a:endParaRPr lang="en-US"/>
          </a:p>
        </c:txPr>
        <c:crossAx val="8643136"/>
        <c:crosses val="autoZero"/>
        <c:auto val="1"/>
        <c:lblAlgn val="ctr"/>
        <c:lblOffset val="100"/>
        <c:noMultiLvlLbl val="0"/>
      </c:catAx>
      <c:valAx>
        <c:axId val="86431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7580928"/>
        <c:crosses val="autoZero"/>
        <c:crossBetween val="between"/>
      </c:valAx>
    </c:plotArea>
    <c:legend>
      <c:legendPos val="b"/>
      <c:layout>
        <c:manualLayout>
          <c:xMode val="edge"/>
          <c:yMode val="edge"/>
          <c:x val="0.36446522309711288"/>
          <c:y val="0.93939064519920079"/>
          <c:w val="0.31829166666666681"/>
          <c:h val="4.817154385552551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0.12</c:v>
                </c:pt>
                <c:pt idx="1">
                  <c:v>0.104</c:v>
                </c:pt>
                <c:pt idx="2">
                  <c:v>0.192</c:v>
                </c:pt>
                <c:pt idx="3">
                  <c:v>0.08</c:v>
                </c:pt>
                <c:pt idx="4">
                  <c:v>0.12</c:v>
                </c:pt>
                <c:pt idx="5">
                  <c:v>0.08</c:v>
                </c:pt>
                <c:pt idx="6">
                  <c:v>0.112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0.109</c:v>
                </c:pt>
                <c:pt idx="1">
                  <c:v>8.8999999999999996E-2</c:v>
                </c:pt>
                <c:pt idx="2">
                  <c:v>0.19800000000000001</c:v>
                </c:pt>
                <c:pt idx="3">
                  <c:v>6.8000000000000005E-2</c:v>
                </c:pt>
                <c:pt idx="4">
                  <c:v>9.7000000000000003E-2</c:v>
                </c:pt>
                <c:pt idx="5">
                  <c:v>8.8999999999999996E-2</c:v>
                </c:pt>
                <c:pt idx="6">
                  <c:v>8.5999999999999993E-2</c:v>
                </c:pt>
              </c:numCache>
            </c:numRef>
          </c:val>
        </c:ser>
        <c:dLbls>
          <c:showLegendKey val="0"/>
          <c:showVal val="1"/>
          <c:showCatName val="0"/>
          <c:showSerName val="0"/>
          <c:showPercent val="0"/>
          <c:showBubbleSize val="0"/>
        </c:dLbls>
        <c:gapWidth val="75"/>
        <c:overlap val="-25"/>
        <c:axId val="147627520"/>
        <c:axId val="8645440"/>
      </c:barChart>
      <c:catAx>
        <c:axId val="147627520"/>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8645440"/>
        <c:crosses val="autoZero"/>
        <c:auto val="1"/>
        <c:lblAlgn val="ctr"/>
        <c:lblOffset val="100"/>
        <c:noMultiLvlLbl val="0"/>
      </c:catAx>
      <c:valAx>
        <c:axId val="86454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7627520"/>
        <c:crosses val="autoZero"/>
        <c:crossBetween val="between"/>
      </c:valAx>
    </c:plotArea>
    <c:legend>
      <c:legendPos val="b"/>
      <c:layout>
        <c:manualLayout>
          <c:xMode val="edge"/>
          <c:yMode val="edge"/>
          <c:x val="0.3511709204452893"/>
          <c:y val="0.93847232164161076"/>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0.112</c:v>
                </c:pt>
                <c:pt idx="1">
                  <c:v>0.104</c:v>
                </c:pt>
                <c:pt idx="2">
                  <c:v>0.35199999999999998</c:v>
                </c:pt>
                <c:pt idx="3">
                  <c:v>9.6000000000000002E-2</c:v>
                </c:pt>
                <c:pt idx="4">
                  <c:v>0.24</c:v>
                </c:pt>
                <c:pt idx="5">
                  <c:v>0.152</c:v>
                </c:pt>
                <c:pt idx="6">
                  <c:v>0.152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0.10299999999999999</c:v>
                </c:pt>
                <c:pt idx="1">
                  <c:v>6.2E-2</c:v>
                </c:pt>
                <c:pt idx="2">
                  <c:v>0.307</c:v>
                </c:pt>
                <c:pt idx="3">
                  <c:v>4.9000000000000002E-2</c:v>
                </c:pt>
                <c:pt idx="4">
                  <c:v>0.157</c:v>
                </c:pt>
                <c:pt idx="5">
                  <c:v>0.187</c:v>
                </c:pt>
                <c:pt idx="6">
                  <c:v>0.13200000000000001</c:v>
                </c:pt>
              </c:numCache>
            </c:numRef>
          </c:val>
        </c:ser>
        <c:dLbls>
          <c:showLegendKey val="0"/>
          <c:showVal val="1"/>
          <c:showCatName val="0"/>
          <c:showSerName val="0"/>
          <c:showPercent val="0"/>
          <c:showBubbleSize val="0"/>
        </c:dLbls>
        <c:gapWidth val="75"/>
        <c:overlap val="-25"/>
        <c:axId val="147826176"/>
        <c:axId val="8647744"/>
      </c:barChart>
      <c:catAx>
        <c:axId val="147826176"/>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8647744"/>
        <c:crosses val="autoZero"/>
        <c:auto val="1"/>
        <c:lblAlgn val="ctr"/>
        <c:lblOffset val="100"/>
        <c:noMultiLvlLbl val="0"/>
      </c:catAx>
      <c:valAx>
        <c:axId val="864774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7826176"/>
        <c:crosses val="autoZero"/>
        <c:crossBetween val="between"/>
      </c:valAx>
    </c:plotArea>
    <c:legend>
      <c:legendPos val="b"/>
      <c:layout>
        <c:manualLayout>
          <c:xMode val="edge"/>
          <c:yMode val="edge"/>
          <c:x val="0.35979161010046157"/>
          <c:y val="0.92584605901535033"/>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148015616"/>
        <c:axId val="8650048"/>
      </c:barChart>
      <c:catAx>
        <c:axId val="148015616"/>
        <c:scaling>
          <c:orientation val="minMax"/>
        </c:scaling>
        <c:delete val="0"/>
        <c:axPos val="l"/>
        <c:majorTickMark val="none"/>
        <c:minorTickMark val="none"/>
        <c:tickLblPos val="nextTo"/>
        <c:txPr>
          <a:bodyPr rot="0" vert="horz"/>
          <a:lstStyle/>
          <a:p>
            <a:pPr>
              <a:defRPr/>
            </a:pPr>
            <a:endParaRPr lang="en-US"/>
          </a:p>
        </c:txPr>
        <c:crossAx val="8650048"/>
        <c:crosses val="autoZero"/>
        <c:auto val="1"/>
        <c:lblAlgn val="ctr"/>
        <c:lblOffset val="100"/>
        <c:tickLblSkip val="1"/>
        <c:tickMarkSkip val="1"/>
        <c:noMultiLvlLbl val="0"/>
      </c:catAx>
      <c:valAx>
        <c:axId val="865004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4801561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2994"/>
          <c:y val="3.5068198442407814E-2"/>
          <c:w val="0.66077269708756614"/>
          <c:h val="0.832702353738040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52.69</c:v>
                </c:pt>
                <c:pt idx="1">
                  <c:v>55.1</c:v>
                </c:pt>
                <c:pt idx="2">
                  <c:v>51.55</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50.34</c:v>
                </c:pt>
                <c:pt idx="1">
                  <c:v>50.27</c:v>
                </c:pt>
                <c:pt idx="2">
                  <c:v>50.4</c:v>
                </c:pt>
              </c:numCache>
            </c:numRef>
          </c:val>
        </c:ser>
        <c:dLbls>
          <c:showLegendKey val="0"/>
          <c:showVal val="1"/>
          <c:showCatName val="0"/>
          <c:showSerName val="0"/>
          <c:showPercent val="0"/>
          <c:showBubbleSize val="0"/>
        </c:dLbls>
        <c:gapWidth val="50"/>
        <c:overlap val="-6"/>
        <c:axId val="147919872"/>
        <c:axId val="148088512"/>
      </c:barChart>
      <c:catAx>
        <c:axId val="147919872"/>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48088512"/>
        <c:crosses val="autoZero"/>
        <c:auto val="1"/>
        <c:lblAlgn val="ctr"/>
        <c:lblOffset val="100"/>
        <c:noMultiLvlLbl val="0"/>
      </c:catAx>
      <c:valAx>
        <c:axId val="14808851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47919872"/>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148024832"/>
        <c:axId val="148090816"/>
      </c:barChart>
      <c:catAx>
        <c:axId val="148024832"/>
        <c:scaling>
          <c:orientation val="minMax"/>
        </c:scaling>
        <c:delete val="0"/>
        <c:axPos val="l"/>
        <c:majorTickMark val="none"/>
        <c:minorTickMark val="none"/>
        <c:tickLblPos val="nextTo"/>
        <c:txPr>
          <a:bodyPr rot="0" vert="horz"/>
          <a:lstStyle/>
          <a:p>
            <a:pPr>
              <a:defRPr/>
            </a:pPr>
            <a:endParaRPr lang="en-US"/>
          </a:p>
        </c:txPr>
        <c:crossAx val="148090816"/>
        <c:crosses val="autoZero"/>
        <c:auto val="1"/>
        <c:lblAlgn val="ctr"/>
        <c:lblOffset val="100"/>
        <c:tickLblSkip val="1"/>
        <c:tickMarkSkip val="1"/>
        <c:noMultiLvlLbl val="0"/>
      </c:catAx>
      <c:valAx>
        <c:axId val="14809081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4802483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169"/>
          <c:y val="6.5770679874693122E-2"/>
          <c:w val="0.75043421916011233"/>
          <c:h val="0.7320741059711285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52.14</c:v>
                </c:pt>
                <c:pt idx="1">
                  <c:v>52</c:v>
                </c:pt>
                <c:pt idx="2">
                  <c:v>52.21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49.77</c:v>
                </c:pt>
                <c:pt idx="1">
                  <c:v>49.51</c:v>
                </c:pt>
                <c:pt idx="2">
                  <c:v>49.99</c:v>
                </c:pt>
              </c:numCache>
            </c:numRef>
          </c:val>
        </c:ser>
        <c:dLbls>
          <c:showLegendKey val="0"/>
          <c:showVal val="1"/>
          <c:showCatName val="0"/>
          <c:showSerName val="0"/>
          <c:showPercent val="0"/>
          <c:showBubbleSize val="0"/>
        </c:dLbls>
        <c:gapWidth val="49"/>
        <c:overlap val="-6"/>
        <c:axId val="148240896"/>
        <c:axId val="148092544"/>
      </c:barChart>
      <c:catAx>
        <c:axId val="148240896"/>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148092544"/>
        <c:crosses val="autoZero"/>
        <c:auto val="1"/>
        <c:lblAlgn val="ctr"/>
        <c:lblOffset val="100"/>
        <c:noMultiLvlLbl val="0"/>
      </c:catAx>
      <c:valAx>
        <c:axId val="148092544"/>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48240896"/>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148341760"/>
        <c:axId val="136716288"/>
      </c:barChart>
      <c:catAx>
        <c:axId val="148341760"/>
        <c:scaling>
          <c:orientation val="minMax"/>
        </c:scaling>
        <c:delete val="0"/>
        <c:axPos val="l"/>
        <c:majorTickMark val="none"/>
        <c:minorTickMark val="none"/>
        <c:tickLblPos val="nextTo"/>
        <c:txPr>
          <a:bodyPr rot="0" vert="horz"/>
          <a:lstStyle/>
          <a:p>
            <a:pPr>
              <a:defRPr/>
            </a:pPr>
            <a:endParaRPr lang="en-US"/>
          </a:p>
        </c:txPr>
        <c:crossAx val="136716288"/>
        <c:crosses val="autoZero"/>
        <c:auto val="1"/>
        <c:lblAlgn val="ctr"/>
        <c:lblOffset val="100"/>
        <c:tickLblSkip val="1"/>
        <c:tickMarkSkip val="1"/>
        <c:noMultiLvlLbl val="0"/>
      </c:catAx>
      <c:valAx>
        <c:axId val="13671628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4834176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85E-2"/>
          <c:y val="0.1084454970472441"/>
          <c:w val="0.76293421916011595"/>
          <c:h val="0.699816067913385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49.1</c:v>
                </c:pt>
                <c:pt idx="1">
                  <c:v>49.59</c:v>
                </c:pt>
                <c:pt idx="2">
                  <c:v>48.87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48.83</c:v>
                </c:pt>
                <c:pt idx="1">
                  <c:v>50.07</c:v>
                </c:pt>
                <c:pt idx="2">
                  <c:v>47.76</c:v>
                </c:pt>
              </c:numCache>
            </c:numRef>
          </c:val>
        </c:ser>
        <c:dLbls>
          <c:showLegendKey val="0"/>
          <c:showVal val="1"/>
          <c:showCatName val="0"/>
          <c:showSerName val="0"/>
          <c:showPercent val="0"/>
          <c:showBubbleSize val="0"/>
        </c:dLbls>
        <c:gapWidth val="50"/>
        <c:overlap val="-6"/>
        <c:axId val="148341248"/>
        <c:axId val="136717440"/>
      </c:barChart>
      <c:catAx>
        <c:axId val="14834124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136717440"/>
        <c:crosses val="autoZero"/>
        <c:auto val="1"/>
        <c:lblAlgn val="ctr"/>
        <c:lblOffset val="100"/>
        <c:noMultiLvlLbl val="0"/>
      </c:catAx>
      <c:valAx>
        <c:axId val="13671744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4834124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946E-2"/>
          <c:w val="0.5654202294808256"/>
          <c:h val="0.78623973983450091"/>
        </c:manualLayout>
      </c:layout>
      <c:barChart>
        <c:barDir val="col"/>
        <c:grouping val="clustered"/>
        <c:varyColors val="0"/>
        <c:ser>
          <c:idx val="2"/>
          <c:order val="0"/>
          <c:spPr>
            <a:solidFill>
              <a:schemeClr val="accent1"/>
            </a:solidFill>
            <a:ln w="3175">
              <a:solidFill>
                <a:schemeClr val="accent1"/>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51.39</c:v>
                </c:pt>
                <c:pt idx="1">
                  <c:v>50.16</c:v>
                </c:pt>
                <c:pt idx="2">
                  <c:v>51.98</c:v>
                </c:pt>
              </c:numCache>
            </c:numRef>
          </c:val>
        </c:ser>
        <c:ser>
          <c:idx val="0"/>
          <c:order val="1"/>
          <c:spPr>
            <a:solidFill>
              <a:srgbClr val="FFA953"/>
            </a:solidFill>
            <a:ln w="3175">
              <a:solidFill>
                <a:srgbClr val="7680AC">
                  <a:alpha val="50000"/>
                </a:srgbClr>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49.84</c:v>
                </c:pt>
                <c:pt idx="1">
                  <c:v>48.95</c:v>
                </c:pt>
                <c:pt idx="2">
                  <c:v>50.61</c:v>
                </c:pt>
              </c:numCache>
            </c:numRef>
          </c:val>
        </c:ser>
        <c:dLbls>
          <c:showLegendKey val="0"/>
          <c:showVal val="1"/>
          <c:showCatName val="0"/>
          <c:showSerName val="0"/>
          <c:showPercent val="0"/>
          <c:showBubbleSize val="0"/>
        </c:dLbls>
        <c:gapWidth val="50"/>
        <c:overlap val="-6"/>
        <c:axId val="148643328"/>
        <c:axId val="136720896"/>
      </c:barChart>
      <c:catAx>
        <c:axId val="148643328"/>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136720896"/>
        <c:crosses val="autoZero"/>
        <c:auto val="1"/>
        <c:lblAlgn val="ctr"/>
        <c:lblOffset val="100"/>
        <c:tickLblSkip val="1"/>
        <c:tickMarkSkip val="1"/>
        <c:noMultiLvlLbl val="0"/>
      </c:catAx>
      <c:valAx>
        <c:axId val="136720896"/>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48643328"/>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0.55600000000000005</c:v>
                </c:pt>
                <c:pt idx="1">
                  <c:v>0.57599999999999996</c:v>
                </c:pt>
                <c:pt idx="2">
                  <c:v>0.45200000000000001</c:v>
                </c:pt>
                <c:pt idx="3">
                  <c:v>0.35899999999999999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0.371</c:v>
                </c:pt>
                <c:pt idx="1">
                  <c:v>0.30199999999999999</c:v>
                </c:pt>
                <c:pt idx="2">
                  <c:v>0.13700000000000001</c:v>
                </c:pt>
                <c:pt idx="3">
                  <c:v>7.6999999999999999E-2</c:v>
                </c:pt>
              </c:numCache>
            </c:numRef>
          </c:val>
        </c:ser>
        <c:dLbls>
          <c:showLegendKey val="0"/>
          <c:showVal val="0"/>
          <c:showCatName val="0"/>
          <c:showSerName val="0"/>
          <c:showPercent val="0"/>
          <c:showBubbleSize val="0"/>
        </c:dLbls>
        <c:gapWidth val="74"/>
        <c:overlap val="100"/>
        <c:axId val="148674048"/>
        <c:axId val="136722624"/>
      </c:barChart>
      <c:catAx>
        <c:axId val="148674048"/>
        <c:scaling>
          <c:orientation val="minMax"/>
        </c:scaling>
        <c:delete val="0"/>
        <c:axPos val="b"/>
        <c:majorGridlines/>
        <c:majorTickMark val="none"/>
        <c:minorTickMark val="none"/>
        <c:tickLblPos val="none"/>
        <c:crossAx val="136722624"/>
        <c:crosses val="autoZero"/>
        <c:auto val="1"/>
        <c:lblAlgn val="ctr"/>
        <c:lblOffset val="100"/>
        <c:tickLblSkip val="2"/>
        <c:tickMarkSkip val="2"/>
        <c:noMultiLvlLbl val="0"/>
      </c:catAx>
      <c:valAx>
        <c:axId val="13672262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4867404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0.51200000000000001</c:v>
                </c:pt>
                <c:pt idx="1">
                  <c:v>0.51600000000000001</c:v>
                </c:pt>
                <c:pt idx="2">
                  <c:v>0.53700000000000003</c:v>
                </c:pt>
                <c:pt idx="3">
                  <c:v>0.44900000000000001</c:v>
                </c:pt>
                <c:pt idx="4">
                  <c:v>0.30099999999999999</c:v>
                </c:pt>
                <c:pt idx="5">
                  <c:v>0.2</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0.30099999999999999</c:v>
                </c:pt>
                <c:pt idx="1">
                  <c:v>0.24099999999999999</c:v>
                </c:pt>
                <c:pt idx="2">
                  <c:v>0.23599999999999999</c:v>
                </c:pt>
                <c:pt idx="3">
                  <c:v>0.23200000000000001</c:v>
                </c:pt>
                <c:pt idx="4">
                  <c:v>0.17100000000000001</c:v>
                </c:pt>
                <c:pt idx="5">
                  <c:v>9.5000000000000001E-2</c:v>
                </c:pt>
              </c:numCache>
            </c:numRef>
          </c:val>
        </c:ser>
        <c:dLbls>
          <c:showLegendKey val="0"/>
          <c:showVal val="0"/>
          <c:showCatName val="0"/>
          <c:showSerName val="0"/>
          <c:showPercent val="0"/>
          <c:showBubbleSize val="0"/>
        </c:dLbls>
        <c:gapWidth val="58"/>
        <c:overlap val="100"/>
        <c:axId val="149001728"/>
        <c:axId val="81094912"/>
      </c:barChart>
      <c:catAx>
        <c:axId val="149001728"/>
        <c:scaling>
          <c:orientation val="minMax"/>
        </c:scaling>
        <c:delete val="0"/>
        <c:axPos val="b"/>
        <c:majorGridlines/>
        <c:majorTickMark val="none"/>
        <c:minorTickMark val="none"/>
        <c:tickLblPos val="none"/>
        <c:crossAx val="81094912"/>
        <c:crosses val="autoZero"/>
        <c:auto val="1"/>
        <c:lblAlgn val="ctr"/>
        <c:lblOffset val="100"/>
        <c:tickLblSkip val="2"/>
        <c:tickMarkSkip val="2"/>
        <c:noMultiLvlLbl val="0"/>
      </c:catAx>
      <c:valAx>
        <c:axId val="810949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490017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0.29299999999999998</c:v>
                </c:pt>
                <c:pt idx="1">
                  <c:v>0.33100000000000002</c:v>
                </c:pt>
                <c:pt idx="2">
                  <c:v>0.28499999999999998</c:v>
                </c:pt>
                <c:pt idx="3">
                  <c:v>0.315</c:v>
                </c:pt>
                <c:pt idx="4">
                  <c:v>0.21099999999999999</c:v>
                </c:pt>
                <c:pt idx="5">
                  <c:v>0.28499999999999998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0.21099999999999999</c:v>
                </c:pt>
                <c:pt idx="1">
                  <c:v>0.113</c:v>
                </c:pt>
                <c:pt idx="2">
                  <c:v>0.187</c:v>
                </c:pt>
                <c:pt idx="3">
                  <c:v>0.122</c:v>
                </c:pt>
                <c:pt idx="4">
                  <c:v>0.20300000000000001</c:v>
                </c:pt>
                <c:pt idx="5">
                  <c:v>0.109</c:v>
                </c:pt>
              </c:numCache>
            </c:numRef>
          </c:val>
        </c:ser>
        <c:dLbls>
          <c:showLegendKey val="0"/>
          <c:showVal val="0"/>
          <c:showCatName val="0"/>
          <c:showSerName val="0"/>
          <c:showPercent val="0"/>
          <c:showBubbleSize val="0"/>
        </c:dLbls>
        <c:gapWidth val="58"/>
        <c:overlap val="100"/>
        <c:axId val="148676096"/>
        <c:axId val="81097216"/>
      </c:barChart>
      <c:catAx>
        <c:axId val="148676096"/>
        <c:scaling>
          <c:orientation val="minMax"/>
        </c:scaling>
        <c:delete val="0"/>
        <c:axPos val="b"/>
        <c:majorGridlines/>
        <c:majorTickMark val="none"/>
        <c:minorTickMark val="none"/>
        <c:tickLblPos val="none"/>
        <c:crossAx val="81097216"/>
        <c:crosses val="autoZero"/>
        <c:auto val="1"/>
        <c:lblAlgn val="ctr"/>
        <c:lblOffset val="100"/>
        <c:tickLblSkip val="2"/>
        <c:tickMarkSkip val="2"/>
        <c:noMultiLvlLbl val="0"/>
      </c:catAx>
      <c:valAx>
        <c:axId val="8109721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486760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0.39800000000000002</c:v>
                </c:pt>
                <c:pt idx="1">
                  <c:v>0.437</c:v>
                </c:pt>
                <c:pt idx="2">
                  <c:v>0.51200000000000001</c:v>
                </c:pt>
                <c:pt idx="3">
                  <c:v>0.46700000000000003</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txPr>
              <a:bodyPr/>
              <a:lstStyle/>
              <a:p>
                <a:pPr algn="ctr">
                  <a:defRPr lang="en-US" sz="1400" b="1" i="0" u="none" strike="noStrike" kern="1200" baseline="0">
                    <a:solidFill>
                      <a:srgbClr val="7680AC">
                        <a:lumMod val="50000"/>
                      </a:srgbClr>
                    </a:solidFill>
                    <a:latin typeface="+mn-lt"/>
                    <a:ea typeface="+mn-ea"/>
                    <a:cs typeface="+mn-cs"/>
                  </a:defRPr>
                </a:pPr>
                <a:endParaRPr lang="en-US"/>
              </a:p>
            </c:txPr>
            <c:dLblPos val="ct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0.252</c:v>
                </c:pt>
                <c:pt idx="1">
                  <c:v>0.215</c:v>
                </c:pt>
                <c:pt idx="2">
                  <c:v>0.309</c:v>
                </c:pt>
                <c:pt idx="3">
                  <c:v>0.24199999999999999</c:v>
                </c:pt>
              </c:numCache>
            </c:numRef>
          </c:val>
        </c:ser>
        <c:dLbls>
          <c:showLegendKey val="0"/>
          <c:showVal val="0"/>
          <c:showCatName val="0"/>
          <c:showSerName val="0"/>
          <c:showPercent val="0"/>
          <c:showBubbleSize val="0"/>
        </c:dLbls>
        <c:gapWidth val="58"/>
        <c:overlap val="100"/>
        <c:axId val="149003776"/>
        <c:axId val="81099520"/>
      </c:barChart>
      <c:catAx>
        <c:axId val="149003776"/>
        <c:scaling>
          <c:orientation val="minMax"/>
        </c:scaling>
        <c:delete val="0"/>
        <c:axPos val="b"/>
        <c:majorGridlines/>
        <c:majorTickMark val="none"/>
        <c:minorTickMark val="none"/>
        <c:tickLblPos val="none"/>
        <c:crossAx val="81099520"/>
        <c:crosses val="autoZero"/>
        <c:auto val="1"/>
        <c:lblAlgn val="ctr"/>
        <c:lblOffset val="100"/>
        <c:tickLblSkip val="2"/>
        <c:tickMarkSkip val="2"/>
        <c:noMultiLvlLbl val="0"/>
      </c:catAx>
      <c:valAx>
        <c:axId val="8109952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490037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0.32500000000000001</c:v>
                </c:pt>
                <c:pt idx="1">
                  <c:v>0.32600000000000001</c:v>
                </c:pt>
                <c:pt idx="2">
                  <c:v>0.317</c:v>
                </c:pt>
                <c:pt idx="3">
                  <c:v>0.37</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0.26</c:v>
                </c:pt>
                <c:pt idx="1">
                  <c:v>0.11600000000000001</c:v>
                </c:pt>
                <c:pt idx="2">
                  <c:v>0.60199999999999998</c:v>
                </c:pt>
                <c:pt idx="3">
                  <c:v>0.45500000000000002</c:v>
                </c:pt>
              </c:numCache>
            </c:numRef>
          </c:val>
        </c:ser>
        <c:dLbls>
          <c:showLegendKey val="0"/>
          <c:showVal val="0"/>
          <c:showCatName val="0"/>
          <c:showSerName val="0"/>
          <c:showPercent val="0"/>
          <c:showBubbleSize val="0"/>
        </c:dLbls>
        <c:gapWidth val="58"/>
        <c:overlap val="100"/>
        <c:axId val="149261824"/>
        <c:axId val="148079744"/>
      </c:barChart>
      <c:catAx>
        <c:axId val="149261824"/>
        <c:scaling>
          <c:orientation val="minMax"/>
        </c:scaling>
        <c:delete val="0"/>
        <c:axPos val="b"/>
        <c:majorGridlines/>
        <c:majorTickMark val="none"/>
        <c:minorTickMark val="none"/>
        <c:tickLblPos val="none"/>
        <c:crossAx val="148079744"/>
        <c:crosses val="autoZero"/>
        <c:auto val="1"/>
        <c:lblAlgn val="ctr"/>
        <c:lblOffset val="100"/>
        <c:tickLblSkip val="2"/>
        <c:tickMarkSkip val="2"/>
        <c:noMultiLvlLbl val="0"/>
      </c:catAx>
      <c:valAx>
        <c:axId val="14807974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49261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0.32500000000000001</c:v>
                </c:pt>
                <c:pt idx="1">
                  <c:v>0.33300000000000002</c:v>
                </c:pt>
                <c:pt idx="2">
                  <c:v>0.35799999999999998</c:v>
                </c:pt>
                <c:pt idx="3">
                  <c:v>0.33800000000000002</c:v>
                </c:pt>
                <c:pt idx="4">
                  <c:v>0.38200000000000001</c:v>
                </c:pt>
                <c:pt idx="5">
                  <c:v>0.38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0.27600000000000002</c:v>
                </c:pt>
                <c:pt idx="1">
                  <c:v>0.17</c:v>
                </c:pt>
                <c:pt idx="2">
                  <c:v>0.22</c:v>
                </c:pt>
                <c:pt idx="3">
                  <c:v>0.155</c:v>
                </c:pt>
                <c:pt idx="4">
                  <c:v>0.33300000000000002</c:v>
                </c:pt>
                <c:pt idx="5">
                  <c:v>0.26300000000000001</c:v>
                </c:pt>
              </c:numCache>
            </c:numRef>
          </c:val>
        </c:ser>
        <c:dLbls>
          <c:showLegendKey val="0"/>
          <c:showVal val="0"/>
          <c:showCatName val="0"/>
          <c:showSerName val="0"/>
          <c:showPercent val="0"/>
          <c:showBubbleSize val="0"/>
        </c:dLbls>
        <c:gapWidth val="58"/>
        <c:overlap val="100"/>
        <c:axId val="153902592"/>
        <c:axId val="148082048"/>
      </c:barChart>
      <c:catAx>
        <c:axId val="153902592"/>
        <c:scaling>
          <c:orientation val="minMax"/>
        </c:scaling>
        <c:delete val="0"/>
        <c:axPos val="b"/>
        <c:majorGridlines/>
        <c:majorTickMark val="none"/>
        <c:minorTickMark val="none"/>
        <c:tickLblPos val="none"/>
        <c:crossAx val="148082048"/>
        <c:crosses val="autoZero"/>
        <c:auto val="1"/>
        <c:lblAlgn val="ctr"/>
        <c:lblOffset val="100"/>
        <c:tickLblSkip val="2"/>
        <c:tickMarkSkip val="2"/>
        <c:noMultiLvlLbl val="0"/>
      </c:catAx>
      <c:valAx>
        <c:axId val="14808204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539025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Sheet1!$B$2:$B$3</c:f>
              <c:numCache>
                <c:formatCode>0.00%</c:formatCode>
                <c:ptCount val="2"/>
                <c:pt idx="0">
                  <c:v>0.42399999999999999</c:v>
                </c:pt>
                <c:pt idx="1">
                  <c:v>0.08</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Sheet1!$C$2:$C$3</c:f>
              <c:numCache>
                <c:formatCode>0.00%</c:formatCode>
                <c:ptCount val="2"/>
                <c:pt idx="0">
                  <c:v>0.16700000000000001</c:v>
                </c:pt>
                <c:pt idx="1">
                  <c:v>6.4000000000000001E-2</c:v>
                </c:pt>
              </c:numCache>
            </c:numRef>
          </c:val>
        </c:ser>
        <c:dLbls>
          <c:showLegendKey val="0"/>
          <c:showVal val="1"/>
          <c:showCatName val="0"/>
          <c:showSerName val="0"/>
          <c:showPercent val="0"/>
          <c:showBubbleSize val="0"/>
        </c:dLbls>
        <c:gapWidth val="75"/>
        <c:overlap val="-25"/>
        <c:axId val="154285568"/>
        <c:axId val="85393408"/>
      </c:barChart>
      <c:catAx>
        <c:axId val="154285568"/>
        <c:scaling>
          <c:orientation val="minMax"/>
        </c:scaling>
        <c:delete val="0"/>
        <c:axPos val="b"/>
        <c:majorGridlines/>
        <c:majorTickMark val="none"/>
        <c:minorTickMark val="none"/>
        <c:tickLblPos val="nextTo"/>
        <c:txPr>
          <a:bodyPr/>
          <a:lstStyle/>
          <a:p>
            <a:pPr>
              <a:defRPr sz="1500">
                <a:solidFill>
                  <a:schemeClr val="tx2"/>
                </a:solidFill>
              </a:defRPr>
            </a:pPr>
            <a:endParaRPr lang="en-US"/>
          </a:p>
        </c:txPr>
        <c:crossAx val="85393408"/>
        <c:crosses val="autoZero"/>
        <c:auto val="1"/>
        <c:lblAlgn val="ctr"/>
        <c:lblOffset val="100"/>
        <c:noMultiLvlLbl val="0"/>
      </c:catAx>
      <c:valAx>
        <c:axId val="85393408"/>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54285568"/>
        <c:crosses val="autoZero"/>
        <c:crossBetween val="between"/>
      </c:valAx>
    </c:plotArea>
    <c:legend>
      <c:legendPos val="b"/>
      <c:layout>
        <c:manualLayout>
          <c:xMode val="edge"/>
          <c:yMode val="edge"/>
          <c:x val="0.35094901331778072"/>
          <c:y val="0.93847232164161076"/>
          <c:w val="0.35365740740740742"/>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8.0000000000000002E-3</c:v>
                </c:pt>
                <c:pt idx="2">
                  <c:v>3.3000000000000002E-2</c:v>
                </c:pt>
                <c:pt idx="3">
                  <c:v>0.84199999999999997</c:v>
                </c:pt>
                <c:pt idx="4">
                  <c:v>7.4999999999999997E-2</c:v>
                </c:pt>
                <c:pt idx="5">
                  <c:v>2.5000000000000001E-2</c:v>
                </c:pt>
                <c:pt idx="6">
                  <c:v>1.7000000000000001E-2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3.0000000000000001E-3</c:v>
                </c:pt>
                <c:pt idx="2">
                  <c:v>1.7999999999999999E-2</c:v>
                </c:pt>
                <c:pt idx="3">
                  <c:v>0.91400000000000003</c:v>
                </c:pt>
                <c:pt idx="4">
                  <c:v>4.2000000000000003E-2</c:v>
                </c:pt>
                <c:pt idx="5">
                  <c:v>0.01</c:v>
                </c:pt>
                <c:pt idx="6">
                  <c:v>1.2999999999999999E-2</c:v>
                </c:pt>
              </c:numCache>
            </c:numRef>
          </c:val>
        </c:ser>
        <c:dLbls>
          <c:showLegendKey val="0"/>
          <c:showVal val="1"/>
          <c:showCatName val="0"/>
          <c:showSerName val="0"/>
          <c:showPercent val="0"/>
          <c:showBubbleSize val="0"/>
        </c:dLbls>
        <c:gapWidth val="75"/>
        <c:overlap val="-25"/>
        <c:axId val="154396160"/>
        <c:axId val="85395712"/>
      </c:barChart>
      <c:catAx>
        <c:axId val="154396160"/>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85395712"/>
        <c:crosses val="autoZero"/>
        <c:auto val="1"/>
        <c:lblAlgn val="ctr"/>
        <c:lblOffset val="100"/>
        <c:noMultiLvlLbl val="0"/>
      </c:catAx>
      <c:valAx>
        <c:axId val="8539571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54396160"/>
        <c:crosses val="autoZero"/>
        <c:crossBetween val="between"/>
      </c:valAx>
    </c:plotArea>
    <c:legend>
      <c:legendPos val="b"/>
      <c:layout>
        <c:manualLayout>
          <c:xMode val="edge"/>
          <c:yMode val="edge"/>
          <c:x val="0.35567385598539331"/>
          <c:y val="0.94114743809197765"/>
          <c:w val="0.33213043478260984"/>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0</c:v>
                </c:pt>
                <c:pt idx="1">
                  <c:v>0</c:v>
                </c:pt>
                <c:pt idx="2">
                  <c:v>0</c:v>
                </c:pt>
                <c:pt idx="3">
                  <c:v>0.153</c:v>
                </c:pt>
                <c:pt idx="4">
                  <c:v>0.36299999999999999</c:v>
                </c:pt>
                <c:pt idx="5">
                  <c:v>0.23400000000000001</c:v>
                </c:pt>
                <c:pt idx="6">
                  <c:v>0.16900000000000001</c:v>
                </c:pt>
                <c:pt idx="7">
                  <c:v>4.8000000000000001E-2</c:v>
                </c:pt>
                <c:pt idx="8">
                  <c:v>0</c:v>
                </c:pt>
                <c:pt idx="9">
                  <c:v>3.2000000000000001E-2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5.0000000000000001E-3</c:v>
                </c:pt>
                <c:pt idx="1">
                  <c:v>1E-3</c:v>
                </c:pt>
                <c:pt idx="2">
                  <c:v>6.0000000000000001E-3</c:v>
                </c:pt>
                <c:pt idx="3">
                  <c:v>0.221</c:v>
                </c:pt>
                <c:pt idx="4">
                  <c:v>0.45300000000000001</c:v>
                </c:pt>
                <c:pt idx="5">
                  <c:v>0.19</c:v>
                </c:pt>
                <c:pt idx="6">
                  <c:v>7.9000000000000001E-2</c:v>
                </c:pt>
                <c:pt idx="7">
                  <c:v>3.5000000000000003E-2</c:v>
                </c:pt>
                <c:pt idx="8">
                  <c:v>1E-3</c:v>
                </c:pt>
                <c:pt idx="9">
                  <c:v>8.9999999999999993E-3</c:v>
                </c:pt>
              </c:numCache>
            </c:numRef>
          </c:val>
        </c:ser>
        <c:dLbls>
          <c:showLegendKey val="0"/>
          <c:showVal val="1"/>
          <c:showCatName val="0"/>
          <c:showSerName val="0"/>
          <c:showPercent val="0"/>
          <c:showBubbleSize val="0"/>
        </c:dLbls>
        <c:gapWidth val="75"/>
        <c:overlap val="-25"/>
        <c:axId val="154398208"/>
        <c:axId val="85398016"/>
      </c:barChart>
      <c:catAx>
        <c:axId val="154398208"/>
        <c:scaling>
          <c:orientation val="minMax"/>
        </c:scaling>
        <c:delete val="0"/>
        <c:axPos val="b"/>
        <c:majorGridlines/>
        <c:majorTickMark val="none"/>
        <c:minorTickMark val="none"/>
        <c:tickLblPos val="nextTo"/>
        <c:txPr>
          <a:bodyPr rot="0"/>
          <a:lstStyle/>
          <a:p>
            <a:pPr>
              <a:defRPr sz="1300">
                <a:solidFill>
                  <a:schemeClr val="tx2"/>
                </a:solidFill>
              </a:defRPr>
            </a:pPr>
            <a:endParaRPr lang="en-US"/>
          </a:p>
        </c:txPr>
        <c:crossAx val="85398016"/>
        <c:crosses val="autoZero"/>
        <c:auto val="1"/>
        <c:lblAlgn val="ctr"/>
        <c:lblOffset val="100"/>
        <c:noMultiLvlLbl val="0"/>
      </c:catAx>
      <c:valAx>
        <c:axId val="8539801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54398208"/>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68E-2"/>
          <c:y val="3.2309301181102416E-2"/>
          <c:w val="0.91042590162340864"/>
          <c:h val="0.810839074803149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0.16</c:v>
                </c:pt>
                <c:pt idx="1">
                  <c:v>0.224</c:v>
                </c:pt>
                <c:pt idx="2">
                  <c:v>0.44800000000000001</c:v>
                </c:pt>
                <c:pt idx="3">
                  <c:v>8.7999999999999995E-2</c:v>
                </c:pt>
                <c:pt idx="4">
                  <c:v>4.8000000000000001E-2</c:v>
                </c:pt>
                <c:pt idx="5">
                  <c:v>3.2000000000000001E-2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2.5999999999999999E-2</c:v>
                </c:pt>
                <c:pt idx="1">
                  <c:v>5.0999999999999997E-2</c:v>
                </c:pt>
                <c:pt idx="2">
                  <c:v>0.193</c:v>
                </c:pt>
                <c:pt idx="3">
                  <c:v>0.17100000000000001</c:v>
                </c:pt>
                <c:pt idx="4">
                  <c:v>0.312</c:v>
                </c:pt>
                <c:pt idx="5">
                  <c:v>0.247</c:v>
                </c:pt>
              </c:numCache>
            </c:numRef>
          </c:val>
        </c:ser>
        <c:dLbls>
          <c:showLegendKey val="0"/>
          <c:showVal val="1"/>
          <c:showCatName val="0"/>
          <c:showSerName val="0"/>
          <c:showPercent val="0"/>
          <c:showBubbleSize val="0"/>
        </c:dLbls>
        <c:gapWidth val="82"/>
        <c:overlap val="-6"/>
        <c:axId val="34354176"/>
        <c:axId val="99897280"/>
      </c:barChart>
      <c:catAx>
        <c:axId val="34354176"/>
        <c:scaling>
          <c:orientation val="minMax"/>
        </c:scaling>
        <c:delete val="0"/>
        <c:axPos val="b"/>
        <c:majorTickMark val="out"/>
        <c:minorTickMark val="none"/>
        <c:tickLblPos val="nextTo"/>
        <c:txPr>
          <a:bodyPr/>
          <a:lstStyle/>
          <a:p>
            <a:pPr>
              <a:defRPr sz="1400">
                <a:solidFill>
                  <a:schemeClr val="tx2"/>
                </a:solidFill>
              </a:defRPr>
            </a:pPr>
            <a:endParaRPr lang="en-US"/>
          </a:p>
        </c:txPr>
        <c:crossAx val="99897280"/>
        <c:crosses val="autoZero"/>
        <c:auto val="1"/>
        <c:lblAlgn val="ctr"/>
        <c:lblOffset val="100"/>
        <c:noMultiLvlLbl val="0"/>
      </c:catAx>
      <c:valAx>
        <c:axId val="9989728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4354176"/>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2004"/>
          <c:y val="0.90461511646981962"/>
          <c:w val="0.31006712523003588"/>
          <c:h val="9.247334317585306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7500000000000224"/>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0.36499999999999999</c:v>
                </c:pt>
                <c:pt idx="1">
                  <c:v>0.42699999999999999</c:v>
                </c:pt>
                <c:pt idx="2">
                  <c:v>0.32200000000000001</c:v>
                </c:pt>
                <c:pt idx="3">
                  <c:v>0.35099999999999998</c:v>
                </c:pt>
                <c:pt idx="4">
                  <c:v>0.41699999999999998</c:v>
                </c:pt>
                <c:pt idx="5">
                  <c:v>0.42299999999999999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0.51300000000000001</c:v>
                </c:pt>
                <c:pt idx="1">
                  <c:v>0.29399999999999998</c:v>
                </c:pt>
                <c:pt idx="2">
                  <c:v>0.38300000000000001</c:v>
                </c:pt>
                <c:pt idx="3">
                  <c:v>0.33</c:v>
                </c:pt>
                <c:pt idx="4">
                  <c:v>0.53</c:v>
                </c:pt>
                <c:pt idx="5">
                  <c:v>0.45400000000000001</c:v>
                </c:pt>
              </c:numCache>
            </c:numRef>
          </c:val>
        </c:ser>
        <c:dLbls>
          <c:showLegendKey val="0"/>
          <c:showVal val="0"/>
          <c:showCatName val="0"/>
          <c:showSerName val="0"/>
          <c:showPercent val="0"/>
          <c:showBubbleSize val="0"/>
        </c:dLbls>
        <c:gapWidth val="74"/>
        <c:overlap val="100"/>
        <c:axId val="46958080"/>
        <c:axId val="149094976"/>
      </c:barChart>
      <c:catAx>
        <c:axId val="46958080"/>
        <c:scaling>
          <c:orientation val="minMax"/>
        </c:scaling>
        <c:delete val="0"/>
        <c:axPos val="b"/>
        <c:majorGridlines/>
        <c:majorTickMark val="none"/>
        <c:minorTickMark val="none"/>
        <c:tickLblPos val="none"/>
        <c:crossAx val="149094976"/>
        <c:crosses val="autoZero"/>
        <c:auto val="1"/>
        <c:lblAlgn val="ctr"/>
        <c:lblOffset val="100"/>
        <c:tickLblSkip val="2"/>
        <c:tickMarkSkip val="2"/>
        <c:noMultiLvlLbl val="0"/>
      </c:catAx>
      <c:valAx>
        <c:axId val="14909497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469580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0.443</c:v>
                </c:pt>
                <c:pt idx="1">
                  <c:v>0.47099999999999997</c:v>
                </c:pt>
                <c:pt idx="2">
                  <c:v>0.252</c:v>
                </c:pt>
                <c:pt idx="3">
                  <c:v>0.16600000000000001</c:v>
                </c:pt>
                <c:pt idx="4">
                  <c:v>0.374</c:v>
                </c:pt>
                <c:pt idx="5">
                  <c:v>0.442</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0.46100000000000002</c:v>
                </c:pt>
                <c:pt idx="1">
                  <c:v>0.40500000000000003</c:v>
                </c:pt>
                <c:pt idx="2">
                  <c:v>7.0000000000000007E-2</c:v>
                </c:pt>
                <c:pt idx="3">
                  <c:v>5.5E-2</c:v>
                </c:pt>
                <c:pt idx="4">
                  <c:v>0.443</c:v>
                </c:pt>
                <c:pt idx="5">
                  <c:v>0.3</c:v>
                </c:pt>
              </c:numCache>
            </c:numRef>
          </c:val>
        </c:ser>
        <c:dLbls>
          <c:showLegendKey val="0"/>
          <c:showVal val="0"/>
          <c:showCatName val="0"/>
          <c:showSerName val="0"/>
          <c:showPercent val="0"/>
          <c:showBubbleSize val="0"/>
        </c:dLbls>
        <c:gapWidth val="74"/>
        <c:overlap val="100"/>
        <c:axId val="46957568"/>
        <c:axId val="149097280"/>
      </c:barChart>
      <c:catAx>
        <c:axId val="46957568"/>
        <c:scaling>
          <c:orientation val="minMax"/>
        </c:scaling>
        <c:delete val="0"/>
        <c:axPos val="b"/>
        <c:majorGridlines/>
        <c:majorTickMark val="none"/>
        <c:minorTickMark val="none"/>
        <c:tickLblPos val="none"/>
        <c:crossAx val="149097280"/>
        <c:crosses val="autoZero"/>
        <c:auto val="1"/>
        <c:lblAlgn val="ctr"/>
        <c:lblOffset val="100"/>
        <c:tickLblSkip val="2"/>
        <c:tickMarkSkip val="2"/>
        <c:noMultiLvlLbl val="0"/>
      </c:catAx>
      <c:valAx>
        <c:axId val="14909728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469575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0.31</c:v>
                </c:pt>
                <c:pt idx="1">
                  <c:v>0.23100000000000001</c:v>
                </c:pt>
                <c:pt idx="2">
                  <c:v>6.0999999999999999E-2</c:v>
                </c:pt>
                <c:pt idx="3">
                  <c:v>9.8000000000000004E-2</c:v>
                </c:pt>
                <c:pt idx="4">
                  <c:v>0.17399999999999999</c:v>
                </c:pt>
                <c:pt idx="5">
                  <c:v>0.16400000000000001</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0.112</c:v>
                </c:pt>
                <c:pt idx="1">
                  <c:v>5.8000000000000003E-2</c:v>
                </c:pt>
                <c:pt idx="2">
                  <c:v>2.5999999999999999E-2</c:v>
                </c:pt>
                <c:pt idx="3">
                  <c:v>2.8000000000000001E-2</c:v>
                </c:pt>
                <c:pt idx="4">
                  <c:v>0.113</c:v>
                </c:pt>
                <c:pt idx="5">
                  <c:v>0.05</c:v>
                </c:pt>
              </c:numCache>
            </c:numRef>
          </c:val>
        </c:ser>
        <c:dLbls>
          <c:showLegendKey val="0"/>
          <c:showVal val="0"/>
          <c:showCatName val="0"/>
          <c:showSerName val="0"/>
          <c:showPercent val="0"/>
          <c:showBubbleSize val="0"/>
        </c:dLbls>
        <c:gapWidth val="74"/>
        <c:overlap val="100"/>
        <c:axId val="47360512"/>
        <c:axId val="149099584"/>
      </c:barChart>
      <c:catAx>
        <c:axId val="47360512"/>
        <c:scaling>
          <c:orientation val="minMax"/>
        </c:scaling>
        <c:delete val="0"/>
        <c:axPos val="b"/>
        <c:majorGridlines/>
        <c:majorTickMark val="none"/>
        <c:minorTickMark val="none"/>
        <c:tickLblPos val="none"/>
        <c:crossAx val="149099584"/>
        <c:crosses val="autoZero"/>
        <c:auto val="1"/>
        <c:lblAlgn val="ctr"/>
        <c:lblOffset val="100"/>
        <c:tickLblSkip val="2"/>
        <c:tickMarkSkip val="2"/>
        <c:noMultiLvlLbl val="0"/>
      </c:catAx>
      <c:valAx>
        <c:axId val="14909958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473605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27"/>
          <c:y val="1.5873015873015879E-2"/>
        </c:manualLayout>
      </c:layout>
      <c:overlay val="0"/>
    </c:title>
    <c:autoTitleDeleted val="0"/>
    <c:plotArea>
      <c:layout>
        <c:manualLayout>
          <c:layoutTarget val="inner"/>
          <c:xMode val="edge"/>
          <c:yMode val="edge"/>
          <c:x val="2.7142619505000052E-2"/>
          <c:y val="0.17364545056867894"/>
          <c:w val="0.78738281387750131"/>
          <c:h val="0.48348490813648992"/>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3"/>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47E-2"/>
          <c:y val="3.2309301181102416E-2"/>
          <c:w val="0.9160373260864515"/>
          <c:h val="0.740289906943450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0.78400000000000003</c:v>
                </c:pt>
                <c:pt idx="1">
                  <c:v>5.6000000000000001E-2</c:v>
                </c:pt>
                <c:pt idx="2">
                  <c:v>4.8000000000000001E-2</c:v>
                </c:pt>
                <c:pt idx="3">
                  <c:v>0.08</c:v>
                </c:pt>
                <c:pt idx="4">
                  <c:v>3.2000000000000001E-2</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0.78100000000000003</c:v>
                </c:pt>
                <c:pt idx="1">
                  <c:v>3.1E-2</c:v>
                </c:pt>
                <c:pt idx="2">
                  <c:v>2.8000000000000001E-2</c:v>
                </c:pt>
                <c:pt idx="3">
                  <c:v>8.5999999999999993E-2</c:v>
                </c:pt>
                <c:pt idx="4">
                  <c:v>6.6000000000000003E-2</c:v>
                </c:pt>
                <c:pt idx="5">
                  <c:v>8.0000000000000002E-3</c:v>
                </c:pt>
              </c:numCache>
            </c:numRef>
          </c:val>
        </c:ser>
        <c:dLbls>
          <c:showLegendKey val="0"/>
          <c:showVal val="1"/>
          <c:showCatName val="0"/>
          <c:showSerName val="0"/>
          <c:showPercent val="0"/>
          <c:showBubbleSize val="0"/>
        </c:dLbls>
        <c:gapWidth val="130"/>
        <c:overlap val="-10"/>
        <c:axId val="34355200"/>
        <c:axId val="99900736"/>
      </c:barChart>
      <c:catAx>
        <c:axId val="34355200"/>
        <c:scaling>
          <c:orientation val="minMax"/>
        </c:scaling>
        <c:delete val="0"/>
        <c:axPos val="b"/>
        <c:majorTickMark val="out"/>
        <c:minorTickMark val="none"/>
        <c:tickLblPos val="nextTo"/>
        <c:txPr>
          <a:bodyPr rot="0" vert="horz"/>
          <a:lstStyle/>
          <a:p>
            <a:pPr>
              <a:defRPr sz="1150">
                <a:solidFill>
                  <a:schemeClr val="tx2"/>
                </a:solidFill>
              </a:defRPr>
            </a:pPr>
            <a:endParaRPr lang="en-US"/>
          </a:p>
        </c:txPr>
        <c:crossAx val="99900736"/>
        <c:crosses val="autoZero"/>
        <c:auto val="1"/>
        <c:lblAlgn val="ctr"/>
        <c:lblOffset val="100"/>
        <c:noMultiLvlLbl val="0"/>
      </c:catAx>
      <c:valAx>
        <c:axId val="9990073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435520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92"/>
          <c:y val="0.91533915682414702"/>
          <c:w val="0.31006712523003588"/>
          <c:h val="8.4660843175854733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0.14399999999999999</c:v>
                </c:pt>
                <c:pt idx="1">
                  <c:v>0.08</c:v>
                </c:pt>
                <c:pt idx="2">
                  <c:v>0.17599999999999999</c:v>
                </c:pt>
                <c:pt idx="3">
                  <c:v>0.104</c:v>
                </c:pt>
                <c:pt idx="4">
                  <c:v>0.14399999999999999</c:v>
                </c:pt>
                <c:pt idx="5">
                  <c:v>9.6000000000000002E-2</c:v>
                </c:pt>
                <c:pt idx="6">
                  <c:v>9.6000000000000002E-2</c:v>
                </c:pt>
                <c:pt idx="7">
                  <c:v>0.12</c:v>
                </c:pt>
                <c:pt idx="8">
                  <c:v>0.04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0.11700000000000001</c:v>
                </c:pt>
                <c:pt idx="1">
                  <c:v>9.4E-2</c:v>
                </c:pt>
                <c:pt idx="2">
                  <c:v>0.123</c:v>
                </c:pt>
                <c:pt idx="3">
                  <c:v>0.155</c:v>
                </c:pt>
                <c:pt idx="4">
                  <c:v>0.14299999999999999</c:v>
                </c:pt>
                <c:pt idx="5">
                  <c:v>0.108</c:v>
                </c:pt>
                <c:pt idx="6">
                  <c:v>7.8E-2</c:v>
                </c:pt>
                <c:pt idx="7">
                  <c:v>0.13700000000000001</c:v>
                </c:pt>
                <c:pt idx="8">
                  <c:v>4.4999999999999998E-2</c:v>
                </c:pt>
              </c:numCache>
            </c:numRef>
          </c:val>
        </c:ser>
        <c:dLbls>
          <c:showLegendKey val="0"/>
          <c:showVal val="1"/>
          <c:showCatName val="0"/>
          <c:showSerName val="0"/>
          <c:showPercent val="0"/>
          <c:showBubbleSize val="0"/>
        </c:dLbls>
        <c:gapWidth val="75"/>
        <c:overlap val="-25"/>
        <c:axId val="42952192"/>
        <c:axId val="90091456"/>
      </c:barChart>
      <c:catAx>
        <c:axId val="4295219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90091456"/>
        <c:crosses val="autoZero"/>
        <c:auto val="1"/>
        <c:lblAlgn val="ctr"/>
        <c:lblOffset val="100"/>
        <c:noMultiLvlLbl val="0"/>
      </c:catAx>
      <c:valAx>
        <c:axId val="9009145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2952192"/>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426"/>
          <c:w val="0.31829166666666681"/>
          <c:h val="5.0429584973753293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chemeClr val="accent1"/>
              </a:solidFill>
              <a:ln w="3175">
                <a:solidFill>
                  <a:srgbClr val="7680AC">
                    <a:alpha val="50000"/>
                  </a:srgbClr>
                </a:solidFill>
              </a:ln>
            </c:spPr>
          </c:dPt>
          <c:dPt>
            <c:idx val="1"/>
            <c:bubble3D val="0"/>
            <c:spPr>
              <a:solidFill>
                <a:srgbClr val="FFCC99"/>
              </a:solidFill>
              <a:ln w="3175">
                <a:solidFill>
                  <a:srgbClr val="7680AC">
                    <a:alpha val="50000"/>
                  </a:srgbClr>
                </a:solidFill>
              </a:ln>
            </c:spPr>
          </c:dPt>
          <c:dLbls>
            <c:txPr>
              <a:bodyPr/>
              <a:lstStyle/>
              <a:p>
                <a:pPr>
                  <a:defRPr b="1">
                    <a:solidFill>
                      <a:schemeClr val="bg1">
                        <a:lumMod val="75000"/>
                      </a:schemeClr>
                    </a:solidFill>
                  </a:defRPr>
                </a:pPr>
                <a:endParaRPr lang="en-US"/>
              </a:p>
            </c:txPr>
            <c:dLblPos val="bestFit"/>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0.0%</c:formatCode>
                <c:ptCount val="2"/>
                <c:pt idx="0">
                  <c:v>0.78400000000000003</c:v>
                </c:pt>
                <c:pt idx="1">
                  <c:v>0.216</c:v>
                </c:pt>
              </c:numCache>
            </c:numRef>
          </c:val>
        </c:ser>
        <c:dLbls>
          <c:showLegendKey val="0"/>
          <c:showVal val="0"/>
          <c:showCatName val="0"/>
          <c:showSerName val="0"/>
          <c:showPercent val="0"/>
          <c:showBubbleSize val="0"/>
          <c:showLeaderLines val="0"/>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28"/>
          <c:y val="0.90440754381508759"/>
          <c:w val="0.41757421988918292"/>
          <c:h val="9.5592456184913174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I am interested in seeking information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about current social and political issues</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tutoring or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Results shown here reflect</a:t>
            </a:r>
            <a:r>
              <a:rPr lang="en-US" baseline="0" dirty="0" smtClean="0"/>
              <a:t> the percentage of respondents indicating they feel they will need tutoring or remedial work.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26</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27</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28</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29</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first-time, full-time students, broken out by gender.</a:t>
            </a:r>
          </a:p>
          <a:p>
            <a:pPr eaLnBrk="1" hangingPunct="1"/>
            <a:endParaRPr lang="en-US" smtClean="0"/>
          </a:p>
          <a:p>
            <a:pPr eaLnBrk="1" hangingPunct="1"/>
            <a:r>
              <a:rPr lang="en-US" smtClean="0"/>
              <a:t>Construct items listed at right appear in the order in which they contribute to the construct.</a:t>
            </a:r>
          </a:p>
          <a:p>
            <a:pPr eaLnBrk="1" hangingPunct="1"/>
            <a:endParaRPr lang="en-US" smtClean="0"/>
          </a:p>
          <a:p>
            <a:pPr eaLnBrk="1" hangingPunct="1"/>
            <a:endParaRPr lang="en-US"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38</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40</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47</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The race/ethnicity variable displayed here is a “RACEGROUP.”  This variable</a:t>
            </a:r>
            <a:r>
              <a:rPr lang="en-US" baseline="0" dirty="0" smtClean="0">
                <a:latin typeface="Arial" panose="020B0604020202020204" pitchFamily="34" charset="0"/>
              </a:rPr>
              <a:t> is aggregated so response categories add to 100%.</a:t>
            </a:r>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2013 CIRP Freshman Survey</a:t>
            </a:r>
            <a:endParaRPr lang="en-US"/>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smtClean="0"/>
              <a:t>2013 CIRP Freshman Survey</a:t>
            </a:r>
            <a:endParaRPr lang="en-US"/>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5.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6.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University-Camden</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2013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University-Camden</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N=125</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4yr Colleges-high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N=7,304</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0" y="16002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11</a:t>
            </a:fld>
            <a:endParaRPr lang="en-US" dirty="0"/>
          </a:p>
        </p:txBody>
      </p:sp>
      <p:sp>
        <p:nvSpPr>
          <p:cNvPr id="3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31" name="Rectangle 3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2" name="Rectangle 3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3" name="Rectangle 32"/>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4" name="Rectangle 33"/>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3" name="Rectangle 12"/>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2" name="Rectangle 1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296987"/>
          </a:xfrm>
        </p:spPr>
        <p:txBody>
          <a:bodyPr/>
          <a:lstStyle/>
          <a:p>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current economic situation significantly affected my college choice.</a:t>
            </a:r>
            <a:endParaRPr lang="en-US" sz="2160" dirty="0">
              <a:solidFill>
                <a:schemeClr val="accent5">
                  <a:lumMod val="75000"/>
                </a:schemeClr>
              </a:solidFill>
            </a:endParaRPr>
          </a:p>
        </p:txBody>
      </p:sp>
      <p:graphicFrame>
        <p:nvGraphicFramePr>
          <p:cNvPr id="5" name="Economy affected choice"/>
          <p:cNvGraphicFramePr>
            <a:graphicFrameLocks noGrp="1"/>
          </p:cNvGraphicFramePr>
          <p:nvPr>
            <p:ph idx="1"/>
          </p:nvPr>
        </p:nvGraphicFramePr>
        <p:xfrm>
          <a:off x="228600" y="1371600"/>
          <a:ext cx="8458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a:t>
            </a:r>
            <a:r>
              <a:rPr lang="en-US" sz="2400" dirty="0" smtClean="0">
                <a:solidFill>
                  <a:schemeClr val="tx2">
                    <a:lumMod val="75000"/>
                  </a:schemeClr>
                </a:solidFill>
                <a:latin typeface="Arial Narrow"/>
              </a:rPr>
              <a:t>—</a:t>
            </a:r>
            <a:r>
              <a:rPr lang="en-US" sz="2400" dirty="0" smtClean="0">
                <a:solidFill>
                  <a:schemeClr val="tx2">
                    <a:lumMod val="75000"/>
                  </a:schemeClr>
                </a:solidFill>
              </a:rPr>
              <a:t>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courses</a:t>
            </a:r>
            <a:r>
              <a:rPr lang="en-US" sz="2160" i="1" dirty="0" smtClean="0">
                <a:solidFill>
                  <a:schemeClr val="accent5">
                    <a:lumMod val="75000"/>
                  </a:schemeClr>
                </a:solidFill>
              </a:rPr>
              <a:t> </a:t>
            </a:r>
            <a:r>
              <a:rPr lang="en-US" sz="2160" dirty="0" smtClean="0">
                <a:solidFill>
                  <a:schemeClr val="accent5">
                    <a:lumMod val="75000"/>
                  </a:schemeClr>
                </a:solidFill>
              </a:rPr>
              <a:t>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AP Courses"/>
          <p:cNvGraphicFramePr>
            <a:graphicFrameLocks noGrp="1"/>
          </p:cNvGraphicFramePr>
          <p:nvPr>
            <p:ph idx="1"/>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exams</a:t>
            </a:r>
            <a:r>
              <a:rPr lang="en-US" sz="2160" dirty="0" smtClean="0">
                <a:solidFill>
                  <a:schemeClr val="accent5">
                    <a:lumMod val="75000"/>
                  </a:schemeClr>
                </a:solidFill>
              </a:rPr>
              <a:t> 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6" name="AP Exams"/>
          <p:cNvGraphicFramePr>
            <a:graphicFrameLocks/>
          </p:cNvGraphicFramePr>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Which of the following math courses did you complete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graphicFrame>
        <p:nvGraphicFramePr>
          <p:cNvPr id="5" name="Course completion"/>
          <p:cNvGraphicFramePr>
            <a:graphicFrameLocks noGrp="1"/>
          </p:cNvGraphicFramePr>
          <p:nvPr>
            <p:ph idx="1"/>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Have you </a:t>
            </a:r>
            <a:r>
              <a:rPr lang="en-US" sz="2160" i="1" u="sng" dirty="0" smtClean="0">
                <a:solidFill>
                  <a:schemeClr val="accent5">
                    <a:lumMod val="75000"/>
                  </a:schemeClr>
                </a:solidFill>
              </a:rPr>
              <a:t>had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sz="2160" dirty="0"/>
          </a:p>
        </p:txBody>
      </p:sp>
      <p:graphicFrame>
        <p:nvGraphicFramePr>
          <p:cNvPr id="5" name="Ha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 Do you feel you </a:t>
            </a:r>
            <a:r>
              <a:rPr lang="en-US" sz="2160" i="1" u="sng" dirty="0" smtClean="0">
                <a:solidFill>
                  <a:schemeClr val="accent5">
                    <a:lumMod val="75000"/>
                  </a:schemeClr>
                </a:solidFill>
              </a:rPr>
              <a:t>will need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dirty="0"/>
          </a:p>
        </p:txBody>
      </p:sp>
      <p:graphicFrame>
        <p:nvGraphicFramePr>
          <p:cNvPr id="5" name="Will nee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a:t>
            </a:r>
            <a:r>
              <a:rPr lang="en-US" sz="1200" dirty="0" smtClean="0">
                <a:solidFill>
                  <a:schemeClr val="tx2">
                    <a:lumMod val="75000"/>
                  </a:schemeClr>
                </a:solidFill>
              </a:rPr>
              <a:t>opinions </a:t>
            </a:r>
            <a:r>
              <a:rPr lang="en-US" sz="1200" dirty="0">
                <a:solidFill>
                  <a:schemeClr val="tx2">
                    <a:lumMod val="75000"/>
                  </a:schemeClr>
                </a:solidFill>
              </a:rPr>
              <a:t>with </a:t>
            </a:r>
            <a:r>
              <a:rPr lang="en-US" sz="1200" dirty="0" smtClean="0">
                <a:solidFill>
                  <a:schemeClr val="tx2">
                    <a:lumMod val="75000"/>
                  </a:schemeClr>
                </a:solidFill>
              </a:rPr>
              <a:t>a logical </a:t>
            </a:r>
            <a:r>
              <a:rPr lang="en-US" sz="1200" dirty="0">
                <a:solidFill>
                  <a:schemeClr val="tx2">
                    <a:lumMod val="75000"/>
                  </a:schemeClr>
                </a:solidFill>
              </a:rPr>
              <a:t>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29</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457200" y="1295400"/>
            <a:ext cx="80772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r>
              <a:rPr lang="en-US" sz="1600" u="sng" dirty="0" smtClean="0">
                <a:solidFill>
                  <a:schemeClr val="tx2">
                    <a:lumMod val="50000"/>
                  </a:schemeClr>
                </a:solidFill>
                <a:latin typeface="Arial Narrow"/>
              </a:rPr>
              <a:t>—</a:t>
            </a: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30</a:t>
            </a:fld>
            <a:endParaRPr lang="en-US"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685800" y="5562600"/>
            <a:ext cx="40386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7912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6035824"/>
            <a:ext cx="2895600" cy="553998"/>
          </a:xfrm>
          <a:prstGeom prst="rect">
            <a:avLst/>
          </a:prstGeom>
          <a:noFill/>
          <a:ln w="9525">
            <a:noFill/>
            <a:miter lim="800000"/>
            <a:headEnd/>
            <a:tailEnd/>
          </a:ln>
        </p:spPr>
        <p:txBody>
          <a:bodyPr wrap="square" lIns="91440" tIns="0" rIns="91440" bIns="0" anchor="b"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2743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6"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9" name="Rectangle 18"/>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4" name="Rectangle 23"/>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5" name="Rectangle 24"/>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48768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4114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
        <p:nvSpPr>
          <p:cNvPr id="9225" name="TextBox 13"/>
          <p:cNvSpPr txBox="1">
            <a:spLocks noChangeArrowheads="1"/>
          </p:cNvSpPr>
          <p:nvPr/>
        </p:nvSpPr>
        <p:spPr bwMode="auto">
          <a:xfrm>
            <a:off x="4876800" y="5410200"/>
            <a:ext cx="39624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get along with people of different races/cultures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36</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
        <p:nvSpPr>
          <p:cNvPr id="9225" name="TextBox 13"/>
          <p:cNvSpPr txBox="1">
            <a:spLocks noChangeArrowheads="1"/>
          </p:cNvSpPr>
          <p:nvPr/>
        </p:nvSpPr>
        <p:spPr bwMode="auto">
          <a:xfrm>
            <a:off x="3505200" y="54102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9226" name="TextBox 14"/>
          <p:cNvSpPr txBox="1">
            <a:spLocks noChangeArrowheads="1"/>
          </p:cNvSpPr>
          <p:nvPr/>
        </p:nvSpPr>
        <p:spPr bwMode="auto">
          <a:xfrm>
            <a:off x="6324600" y="54102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Leadership abilities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38</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34.4%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39</a:t>
            </a:fld>
            <a:endParaRPr lang="en-US" dirty="0"/>
          </a:p>
        </p:txBody>
      </p:sp>
      <p:graphicFrame>
        <p:nvGraphicFramePr>
          <p:cNvPr id="7" name="Pre med Pre law"/>
          <p:cNvGraphicFramePr>
            <a:graphicFrameLocks noGrp="1"/>
          </p:cNvGraphicFramePr>
          <p:nvPr>
            <p:ph idx="1"/>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40</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nvPr>
        </p:nvGraphicFramePr>
        <p:xfrm>
          <a:off x="685800" y="1371600"/>
          <a:ext cx="7954963" cy="5128718"/>
        </p:xfrm>
        <a:graphic>
          <a:graphicData uri="http://schemas.openxmlformats.org/drawingml/2006/table">
            <a:tbl>
              <a:tblPr/>
              <a:tblGrid>
                <a:gridCol w="2045561"/>
                <a:gridCol w="621332"/>
                <a:gridCol w="685773"/>
                <a:gridCol w="533379"/>
                <a:gridCol w="2666893"/>
                <a:gridCol w="685773"/>
                <a:gridCol w="716252"/>
              </a:tblGrid>
              <a:tr h="5700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 </a:t>
                      </a: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449109">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11.2%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6.7%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7.9%</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8.0%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11.5%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11.4%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25.6%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14.4%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3.2%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6.4%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Social /Non-Profit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4.8%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4.2%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4.8%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8.6%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7.2%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11.0%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743200" y="6142166"/>
            <a:ext cx="3886200" cy="553998"/>
          </a:xfrm>
          <a:prstGeom prst="rect">
            <a:avLst/>
          </a:prstGeom>
          <a:noFill/>
          <a:ln w="9525">
            <a:noFill/>
            <a:miter lim="800000"/>
            <a:headEnd/>
            <a:tailEnd/>
          </a:ln>
        </p:spPr>
        <p:txBody>
          <a:bodyPr wrap="square" lIns="0" tIns="0" rIns="365760" bIns="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47</a:t>
            </a:fld>
            <a:endParaRPr lang="en-US"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p:cNvGraphicFramePr>
            <a:graphicFrameLocks noGrp="1" noChangeAspect="1"/>
          </p:cNvGraphicFramePr>
          <p:nvPr>
            <p:ph sz="half" idx="1"/>
            <p:custDataLst>
              <p:tags r:id="rId1"/>
            </p:custData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Race/Ethnicity"/>
          <p:cNvGraphicFramePr>
            <a:graphicFrameLocks noGrp="1" noChangeAspect="1"/>
          </p:cNvGraphicFramePr>
          <p:nvPr>
            <p:ph sz="half" idx="2"/>
            <p:custDataLst>
              <p:tags r:id="rId2"/>
            </p:custDataLst>
          </p:nvPr>
        </p:nvGraphicFramePr>
        <p:xfrm>
          <a:off x="3200400" y="1371601"/>
          <a:ext cx="5334000" cy="5111750"/>
        </p:xfrm>
        <a:graphic>
          <a:graphicData uri="http://schemas.openxmlformats.org/drawingml/2006/chart">
            <c:chart xmlns:c="http://schemas.openxmlformats.org/drawingml/2006/chart" xmlns:r="http://schemas.openxmlformats.org/officeDocument/2006/relationships" r:id="rId6"/>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85800"/>
            <a:ext cx="9140825" cy="1143000"/>
          </a:xfrm>
          <a:noFill/>
        </p:spPr>
        <p:txBody>
          <a:bodyPr/>
          <a:lstStyle/>
          <a:p>
            <a:pPr eaLnBrk="1" hangingPunct="1"/>
            <a:r>
              <a:rPr lang="en-US" dirty="0" smtClean="0">
                <a:solidFill>
                  <a:schemeClr val="accent1">
                    <a:lumMod val="50000"/>
                  </a:schemeClr>
                </a:solidFill>
              </a:rPr>
              <a:t>Demographics</a:t>
            </a:r>
            <a:br>
              <a:rPr lang="en-US" dirty="0" smtClean="0">
                <a:solidFill>
                  <a:schemeClr val="accent1">
                    <a:lumMod val="50000"/>
                  </a:schemeClr>
                </a:solidFill>
              </a:rPr>
            </a:br>
            <a:r>
              <a:rPr lang="en-US" dirty="0" smtClean="0">
                <a:solidFill>
                  <a:schemeClr val="accent1">
                    <a:lumMod val="50000"/>
                  </a:schemeClr>
                </a:solidFill>
              </a:rPr>
              <a:t> </a:t>
            </a:r>
            <a:r>
              <a:rPr lang="en-US" sz="2160" dirty="0" smtClean="0">
                <a:solidFill>
                  <a:schemeClr val="accent5">
                    <a:lumMod val="75000"/>
                  </a:schemeClr>
                </a:solidFill>
              </a:rPr>
              <a:t>How many miles is this college from your permanent home?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6</a:t>
            </a:fld>
            <a:endParaRPr lang="en-US" sz="1200"/>
          </a:p>
        </p:txBody>
      </p:sp>
      <p:graphicFrame>
        <p:nvGraphicFramePr>
          <p:cNvPr id="9" name="miles from home"/>
          <p:cNvGraphicFramePr>
            <a:graphicFrameLocks noGrp="1"/>
          </p:cNvGraphicFramePr>
          <p:nvPr>
            <p:ph sz="half" idx="4294967295"/>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accent1">
                    <a:lumMod val="50000"/>
                  </a:schemeClr>
                </a:solidFill>
              </a:rPr>
              <a:t>Demographics</a:t>
            </a:r>
            <a:br>
              <a:rPr lang="en-US" dirty="0" smtClean="0">
                <a:solidFill>
                  <a:schemeClr val="accent1">
                    <a:lumMod val="50000"/>
                  </a:schemeClr>
                </a:solidFill>
              </a:rPr>
            </a:br>
            <a:r>
              <a:rPr lang="en-US" sz="2160" dirty="0" smtClean="0">
                <a:solidFill>
                  <a:schemeClr val="accent5">
                    <a:lumMod val="75000"/>
                  </a:schemeClr>
                </a:solidFill>
              </a:rPr>
              <a:t>From what kind of high school did you graduate?</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a:p>
        </p:txBody>
      </p:sp>
      <p:graphicFrame>
        <p:nvGraphicFramePr>
          <p:cNvPr id="9" name="type of high school"/>
          <p:cNvGraphicFramePr>
            <a:graphicFrameLocks noGrp="1"/>
          </p:cNvGraphicFramePr>
          <p:nvPr>
            <p:ph sz="half" idx="4294967295"/>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09600"/>
            <a:ext cx="9140825" cy="1143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br>
              <a:rPr lang="en-US" dirty="0" smtClean="0">
                <a:solidFill>
                  <a:schemeClr val="tx1">
                    <a:lumMod val="50000"/>
                  </a:schemeClr>
                </a:solidFill>
              </a:rPr>
            </a:br>
            <a:r>
              <a:rPr lang="en-US" sz="2160" dirty="0" smtClean="0">
                <a:solidFill>
                  <a:schemeClr val="accent5">
                    <a:lumMod val="75000"/>
                  </a:schemeClr>
                </a:solidFill>
              </a:rPr>
              <a:t>To how many colleges </a:t>
            </a:r>
            <a:r>
              <a:rPr lang="en-US" sz="2160" i="1" u="sng" dirty="0" smtClean="0">
                <a:solidFill>
                  <a:schemeClr val="accent5">
                    <a:lumMod val="75000"/>
                  </a:schemeClr>
                </a:solidFill>
              </a:rPr>
              <a:t>other than this one</a:t>
            </a:r>
            <a:r>
              <a:rPr lang="en-US" sz="2160" dirty="0" smtClean="0">
                <a:solidFill>
                  <a:schemeClr val="accent5">
                    <a:lumMod val="75000"/>
                  </a:schemeClr>
                </a:solidFill>
              </a:rPr>
              <a:t> did you </a:t>
            </a:r>
            <a:br>
              <a:rPr lang="en-US" sz="2160" dirty="0" smtClean="0">
                <a:solidFill>
                  <a:schemeClr val="accent5">
                    <a:lumMod val="75000"/>
                  </a:schemeClr>
                </a:solidFill>
              </a:rPr>
            </a:br>
            <a:r>
              <a:rPr lang="en-US" sz="2160" dirty="0" smtClean="0">
                <a:solidFill>
                  <a:schemeClr val="accent5">
                    <a:lumMod val="75000"/>
                  </a:schemeClr>
                </a:solidFill>
              </a:rPr>
              <a:t>apply for admission this year?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9</a:t>
            </a:fld>
            <a:endParaRPr lang="en-US" sz="1200"/>
          </a:p>
        </p:txBody>
      </p:sp>
      <p:graphicFrame>
        <p:nvGraphicFramePr>
          <p:cNvPr id="9" name="number of applications"/>
          <p:cNvGraphicFramePr>
            <a:graphicFrameLocks noGrp="1"/>
          </p:cNvGraphicFramePr>
          <p:nvPr>
            <p:ph sz="half" idx="4294967295"/>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25298</TotalTime>
  <Words>2503</Words>
  <Application>Microsoft Office PowerPoint</Application>
  <PresentationFormat>On-screen Show (4:3)</PresentationFormat>
  <Paragraphs>534</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Teamwork</vt:lpstr>
      <vt:lpstr>Rutgers University-Camden  CIRP Freshman Survey   2013 Results</vt:lpstr>
      <vt:lpstr>The First Year is Important…</vt:lpstr>
      <vt:lpstr>Table of Contents</vt:lpstr>
      <vt:lpstr>A Note about CIRP Constructs</vt:lpstr>
      <vt:lpstr>Demographics </vt:lpstr>
      <vt:lpstr>Demographics  How many miles is this college from your permanent home?  </vt:lpstr>
      <vt:lpstr> Demographics From what kind of high school did you graduate? </vt:lpstr>
      <vt:lpstr>College Admissions Decisions</vt:lpstr>
      <vt:lpstr>  College Admissions Decisions To how many colleges other than this one did you  apply for admission this year?  </vt:lpstr>
      <vt:lpstr> College Acceptance  </vt:lpstr>
      <vt:lpstr> College Choice In deciding to go to college, how important to  you was each of the following reasons?</vt:lpstr>
      <vt:lpstr> College Choice In deciding to go to college, how important to  you was each of the following reasons?</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Financing College The current economic situation significantly affected my college choice.</vt:lpstr>
      <vt:lpstr> Financing College The percentage of students with at least some funds  from these various sources.</vt:lpstr>
      <vt:lpstr> Financing College Do you have any concern about your ability  to finance your college education?</vt:lpstr>
      <vt:lpstr>High School Experiences</vt:lpstr>
      <vt:lpstr> High School Experiences How many Advanced Placement courses did you take in high school?</vt:lpstr>
      <vt:lpstr> High School Experiences How many Advanced Placement exams did you take in high school?</vt:lpstr>
      <vt:lpstr>High School Experiences Which of the following math courses did you complete in high school?</vt:lpstr>
      <vt:lpstr> High School Experiences Have you had any special tutoring or remedial work  in any of the following subjects?</vt:lpstr>
      <vt:lpstr> High School Experiences  Do you feel you will need any special tutoring or remedial work  in any of the following subjects?</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Knowledge, Skills and Abilities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1781</cp:revision>
  <dcterms:created xsi:type="dcterms:W3CDTF">2007-06-27T16:52:25Z</dcterms:created>
  <dcterms:modified xsi:type="dcterms:W3CDTF">2014-02-21T15:58:58Z</dcterms:modified>
</cp:coreProperties>
</file>